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8.xml" ContentType="application/vnd.openxmlformats-officedocument.presentationml.notesSlide+xml"/>
  <Override PartName="/ppt/_rels/presentation.xml.rels" ContentType="application/vnd.openxmlformats-package.relationships+xml"/>
  <Override PartName="/ppt/media/image59.png" ContentType="image/png"/>
  <Override PartName="/ppt/media/image16.wmf" ContentType="image/x-wmf"/>
  <Override PartName="/ppt/media/image22.wmf" ContentType="image/x-wmf"/>
  <Override PartName="/ppt/media/image11.png" ContentType="image/png"/>
  <Override PartName="/ppt/media/image48.png" ContentType="image/png"/>
  <Override PartName="/ppt/media/image29.wmf" ContentType="image/x-wmf"/>
  <Override PartName="/ppt/media/image6.png" ContentType="image/png"/>
  <Override PartName="/ppt/media/image36.png" ContentType="image/png"/>
  <Override PartName="/ppt/media/image50.png" ContentType="image/png"/>
  <Override PartName="/ppt/media/image61.png" ContentType="image/png"/>
  <Override PartName="/ppt/media/image5.jpeg" ContentType="image/jpeg"/>
  <Override PartName="/ppt/media/image15.png" ContentType="image/png"/>
  <Override PartName="/ppt/media/image47.png" ContentType="image/png"/>
  <Override PartName="/ppt/media/image1.jpeg" ContentType="image/jpeg"/>
  <Override PartName="/ppt/media/image10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60.png" ContentType="image/png"/>
  <Override PartName="/ppt/media/image21.wmf" ContentType="image/x-wmf"/>
  <Override PartName="/ppt/media/image24.wmf" ContentType="image/x-wmf"/>
  <Override PartName="/ppt/media/image27.wmf" ContentType="image/x-wmf"/>
  <Override PartName="/ppt/media/image26.wmf" ContentType="image/x-wmf"/>
  <Override PartName="/ppt/media/image40.png" ContentType="image/png"/>
  <Override PartName="/ppt/media/image23.wmf" ContentType="image/x-wmf"/>
  <Override PartName="/ppt/media/image20.png" ContentType="image/png"/>
  <Override PartName="/ppt/media/image2.jpeg" ContentType="image/jpeg"/>
  <Override PartName="/ppt/media/image18.wmf" ContentType="image/x-wmf"/>
  <Override PartName="/ppt/media/image57.png" ContentType="image/png"/>
  <Override PartName="/ppt/media/image25.wmf" ContentType="image/x-wmf"/>
  <Override PartName="/ppt/media/image14.png" ContentType="image/png"/>
  <Override PartName="/ppt/media/image28.wmf" ContentType="image/x-wmf"/>
  <Override PartName="/ppt/media/image12.png" ContentType="image/png"/>
  <Override PartName="/ppt/media/image49.png" ContentType="image/png"/>
  <Override PartName="/ppt/media/image55.png" ContentType="image/png"/>
  <Override PartName="/ppt/media/image8.png" ContentType="image/png"/>
  <Override PartName="/ppt/media/image38.png" ContentType="image/png"/>
  <Override PartName="/ppt/media/image13.png" ContentType="image/png"/>
  <Override PartName="/ppt/media/image17.wmf" ContentType="image/x-wmf"/>
  <Override PartName="/ppt/media/image56.png" ContentType="image/png"/>
  <Override PartName="/ppt/media/image9.png" ContentType="image/png"/>
  <Override PartName="/ppt/media/image39.png" ContentType="image/png"/>
  <Override PartName="/ppt/media/image30.wmf" ContentType="image/x-wmf"/>
  <Override PartName="/ppt/media/image31.wmf" ContentType="image/x-wmf"/>
  <Override PartName="/ppt/media/image32.wmf" ContentType="image/x-wmf"/>
  <Override PartName="/ppt/media/image33.wmf" ContentType="image/x-wmf"/>
  <Override PartName="/ppt/media/image34.png" ContentType="image/png"/>
  <Override PartName="/ppt/media/image35.png" ContentType="image/png"/>
  <Override PartName="/ppt/media/image3.jpeg" ContentType="image/jpe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.jpeg" ContentType="image/jpe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8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47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52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8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move the </a:t>
            </a:r>
            <a:r>
              <a:rPr b="0" lang="en-US" sz="4400" spc="-1" strike="noStrike">
                <a:latin typeface="Arial"/>
              </a:rPr>
              <a:t>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41789D6F-D15A-47D3-BD40-BB5BE51A272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B847C55-A6DC-4BB9-B50F-56DC32AF777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59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76" name="CustomShape 4"/>
          <p:cNvSpPr/>
          <p:nvPr/>
        </p:nvSpPr>
        <p:spPr>
          <a:xfrm>
            <a:off x="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th-TH" sz="1200" spc="-1" strike="noStrike">
                <a:solidFill>
                  <a:srgbClr val="000000"/>
                </a:solidFill>
                <a:latin typeface="+mn-lt"/>
                <a:cs typeface="+mn-cs"/>
              </a:rPr>
              <a:t>ชื่อหัวข้อนำเสนอ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: </a:t>
            </a:r>
            <a:r>
              <a:rPr b="0" lang="th-TH" sz="1200" spc="-1" strike="noStrike">
                <a:solidFill>
                  <a:srgbClr val="000000"/>
                </a:solidFill>
                <a:latin typeface="+mn-lt"/>
                <a:cs typeface="+mn-cs"/>
              </a:rPr>
              <a:t>ชื่อหน่วยงานหรือผู้ที่นำเสนอ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9" name="CustomShape 3"/>
          <p:cNvSpPr/>
          <p:nvPr/>
        </p:nvSpPr>
        <p:spPr>
          <a:xfrm>
            <a:off x="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th-TH" sz="1200" spc="-1" strike="noStrike">
                <a:solidFill>
                  <a:srgbClr val="000000"/>
                </a:solidFill>
                <a:latin typeface="Times New Roman"/>
              </a:rPr>
              <a:t>ชื่อหัวข้อนำเสนอ</a:t>
            </a:r>
            <a:r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: </a:t>
            </a:r>
            <a:r>
              <a:rPr b="0" lang="th-TH" sz="1200" spc="-1" strike="noStrike">
                <a:solidFill>
                  <a:srgbClr val="000000"/>
                </a:solidFill>
                <a:latin typeface="Times New Roman"/>
              </a:rPr>
              <a:t>ชื่อหน่วยงานหรือผู้ที่นำเสนอ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80" name="CustomShape 4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37A72B0-FF2F-48CE-B951-D247CAD3A47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59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</a:t>
            </a:r>
            <a:r>
              <a:rPr b="0" lang="en-US" sz="4400" spc="-1" strike="noStrike">
                <a:latin typeface="Arial"/>
              </a:rPr>
              <a:t>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</a:t>
            </a:r>
            <a:r>
              <a:rPr b="0" lang="en-US" sz="4400" spc="-1" strike="noStrike">
                <a:latin typeface="Arial"/>
              </a:rPr>
              <a:t>ma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wmf"/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slideLayout" Target="../slideLayouts/slideLayout2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wmf"/><Relationship Id="rId4" Type="http://schemas.openxmlformats.org/officeDocument/2006/relationships/image" Target="../media/image22.wmf"/><Relationship Id="rId5" Type="http://schemas.openxmlformats.org/officeDocument/2006/relationships/image" Target="../media/image23.wmf"/><Relationship Id="rId6" Type="http://schemas.openxmlformats.org/officeDocument/2006/relationships/image" Target="../media/image24.wmf"/><Relationship Id="rId7" Type="http://schemas.openxmlformats.org/officeDocument/2006/relationships/image" Target="../media/image25.wmf"/><Relationship Id="rId8" Type="http://schemas.openxmlformats.org/officeDocument/2006/relationships/image" Target="../media/image26.wmf"/><Relationship Id="rId9" Type="http://schemas.openxmlformats.org/officeDocument/2006/relationships/image" Target="../media/image27.wmf"/><Relationship Id="rId10" Type="http://schemas.openxmlformats.org/officeDocument/2006/relationships/image" Target="../media/image28.wmf"/><Relationship Id="rId11" Type="http://schemas.openxmlformats.org/officeDocument/2006/relationships/slideLayout" Target="../slideLayouts/slideLayout2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wmf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wmf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wmf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3.wmf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28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2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-152280" y="0"/>
            <a:ext cx="914256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2"/>
          <p:cNvSpPr/>
          <p:nvPr/>
        </p:nvSpPr>
        <p:spPr>
          <a:xfrm>
            <a:off x="0" y="0"/>
            <a:ext cx="914256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3"/>
          <p:cNvSpPr/>
          <p:nvPr/>
        </p:nvSpPr>
        <p:spPr>
          <a:xfrm>
            <a:off x="0" y="5181480"/>
            <a:ext cx="914256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15000"/>
              </a:lnSpc>
            </a:pP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แสดงแนวคิดการฝึกของระบบซื้อขายอัตโนมัติหลายสกุลเงิน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52" name="Group 4"/>
          <p:cNvGrpSpPr/>
          <p:nvPr/>
        </p:nvGrpSpPr>
        <p:grpSpPr>
          <a:xfrm>
            <a:off x="1371600" y="914400"/>
            <a:ext cx="6323040" cy="4334040"/>
            <a:chOff x="1371600" y="914400"/>
            <a:chExt cx="6323040" cy="4334040"/>
          </a:xfrm>
        </p:grpSpPr>
        <p:pic>
          <p:nvPicPr>
            <p:cNvPr id="153" name="รูปภาพ 9" descr="2011-06-15-01-535x535"/>
            <p:cNvPicPr/>
            <p:nvPr/>
          </p:nvPicPr>
          <p:blipFill>
            <a:blip r:embed="rId1"/>
            <a:stretch/>
          </p:blipFill>
          <p:spPr>
            <a:xfrm>
              <a:off x="3598920" y="1022040"/>
              <a:ext cx="1134000" cy="714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4" name="ตัวแทนเนื้อหา 8" descr="user-logo"/>
            <p:cNvPicPr/>
            <p:nvPr/>
          </p:nvPicPr>
          <p:blipFill>
            <a:blip r:embed="rId2"/>
            <a:stretch/>
          </p:blipFill>
          <p:spPr>
            <a:xfrm>
              <a:off x="1371600" y="914400"/>
              <a:ext cx="1048320" cy="767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5" name="รูปภาพ 9" descr=""/>
            <p:cNvPicPr/>
            <p:nvPr/>
          </p:nvPicPr>
          <p:blipFill>
            <a:blip r:embed="rId3"/>
            <a:stretch/>
          </p:blipFill>
          <p:spPr>
            <a:xfrm>
              <a:off x="6159960" y="3772080"/>
              <a:ext cx="1466280" cy="1024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6" name="รูปภาพ 23" descr="รูปภาพ1"/>
            <p:cNvPicPr/>
            <p:nvPr/>
          </p:nvPicPr>
          <p:blipFill>
            <a:blip r:embed="rId4"/>
            <a:stretch/>
          </p:blipFill>
          <p:spPr>
            <a:xfrm>
              <a:off x="1524600" y="3320640"/>
              <a:ext cx="1662480" cy="1206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7" name="CustomShape 5"/>
            <p:cNvSpPr/>
            <p:nvPr/>
          </p:nvSpPr>
          <p:spPr>
            <a:xfrm>
              <a:off x="2552040" y="1516680"/>
              <a:ext cx="877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63360">
              <a:solidFill>
                <a:srgbClr val="96ca32"/>
              </a:solidFill>
              <a:round/>
              <a:headEnd len="med" type="triangl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" name="CustomShape 6"/>
            <p:cNvSpPr/>
            <p:nvPr/>
          </p:nvSpPr>
          <p:spPr>
            <a:xfrm>
              <a:off x="5862960" y="2590560"/>
              <a:ext cx="1831680" cy="555840"/>
            </a:xfrm>
            <a:prstGeom prst="cloudCallout">
              <a:avLst>
                <a:gd name="adj1" fmla="val -37924"/>
                <a:gd name="adj2" fmla="val 43900"/>
              </a:avLst>
            </a:prstGeom>
            <a:ln>
              <a:rou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TH SarabunPSK"/>
                  <a:ea typeface="Times New Roman"/>
                </a:rPr>
                <a:t>Internet</a:t>
              </a:r>
              <a:endParaRPr b="0" lang="en-US" sz="2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ffff"/>
                  </a:solidFill>
                  <a:latin typeface="Times New Roman"/>
                  <a:ea typeface="Times New Roman"/>
                </a:rPr>
                <a:t> 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59" name="CustomShape 7"/>
            <p:cNvSpPr/>
            <p:nvPr/>
          </p:nvSpPr>
          <p:spPr>
            <a:xfrm flipV="1">
              <a:off x="3686760" y="4035600"/>
              <a:ext cx="2321640" cy="11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63360">
              <a:solidFill>
                <a:srgbClr val="96ca32"/>
              </a:solidFill>
              <a:round/>
              <a:headEnd len="med" type="triangl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" name="CustomShape 8"/>
            <p:cNvSpPr/>
            <p:nvPr/>
          </p:nvSpPr>
          <p:spPr>
            <a:xfrm flipH="1" rot="6147600">
              <a:off x="6462720" y="3353400"/>
              <a:ext cx="478800" cy="100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63360">
              <a:solidFill>
                <a:srgbClr val="96ca32"/>
              </a:solidFill>
              <a:round/>
              <a:headEnd len="med" type="triangl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1" name="CustomShape 9"/>
            <p:cNvSpPr/>
            <p:nvPr/>
          </p:nvSpPr>
          <p:spPr>
            <a:xfrm flipH="1" rot="6147600">
              <a:off x="6564960" y="2237040"/>
              <a:ext cx="478800" cy="100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63360">
              <a:solidFill>
                <a:srgbClr val="96ca32"/>
              </a:solidFill>
              <a:round/>
              <a:headEnd len="med" type="triangl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62" name="รูปภาพ 5" descr=""/>
            <p:cNvPicPr/>
            <p:nvPr/>
          </p:nvPicPr>
          <p:blipFill>
            <a:blip r:embed="rId5"/>
            <a:stretch/>
          </p:blipFill>
          <p:spPr>
            <a:xfrm>
              <a:off x="6110640" y="1010160"/>
              <a:ext cx="1336320" cy="901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3" name="CustomShape 10"/>
            <p:cNvSpPr/>
            <p:nvPr/>
          </p:nvSpPr>
          <p:spPr>
            <a:xfrm>
              <a:off x="1553760" y="921960"/>
              <a:ext cx="871920" cy="2067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br/>
              <a:r>
                <a:rPr b="1" lang="en-US" sz="1600" spc="-1" strike="noStrike">
                  <a:solidFill>
                    <a:srgbClr val="000000"/>
                  </a:solidFill>
                  <a:latin typeface="TH SarabunPSK"/>
                  <a:ea typeface="Times New Roman"/>
                </a:rPr>
                <a:t>User           </a:t>
              </a:r>
              <a:br/>
              <a:r>
                <a:rPr b="1" lang="en-US" sz="1600" spc="-1" strike="noStrike">
                  <a:solidFill>
                    <a:srgbClr val="000000"/>
                  </a:solidFill>
                  <a:latin typeface="TH SarabunPSK"/>
                  <a:ea typeface="Times New Roman"/>
                </a:rPr>
                <a:t>                                                       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64" name="CustomShape 11"/>
            <p:cNvSpPr/>
            <p:nvPr/>
          </p:nvSpPr>
          <p:spPr>
            <a:xfrm>
              <a:off x="3686760" y="933120"/>
              <a:ext cx="1181880" cy="1368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br/>
              <a:br/>
              <a:r>
                <a:rPr b="1" lang="en-US" sz="1600" spc="-1" strike="noStrike">
                  <a:solidFill>
                    <a:srgbClr val="000000"/>
                  </a:solidFill>
                  <a:latin typeface="TH SarabunPSK"/>
                  <a:ea typeface="Times New Roman"/>
                </a:rPr>
                <a:t>                </a:t>
              </a:r>
              <a:r>
                <a:rPr b="1" lang="en-US" sz="1600" spc="-1" strike="noStrike">
                  <a:solidFill>
                    <a:srgbClr val="000000"/>
                  </a:solidFill>
                  <a:latin typeface="TH SarabunPSK"/>
                  <a:ea typeface="Times New Roman"/>
                </a:rPr>
                <a:t>Computer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65" name="CustomShape 12"/>
            <p:cNvSpPr/>
            <p:nvPr/>
          </p:nvSpPr>
          <p:spPr>
            <a:xfrm>
              <a:off x="4898160" y="1516680"/>
              <a:ext cx="877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63360">
              <a:solidFill>
                <a:srgbClr val="96ca32"/>
              </a:solidFill>
              <a:round/>
              <a:headEnd len="med" type="triangl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13"/>
            <p:cNvSpPr/>
            <p:nvPr/>
          </p:nvSpPr>
          <p:spPr>
            <a:xfrm>
              <a:off x="1998720" y="4154040"/>
              <a:ext cx="1181880" cy="1094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  <a:tabLst>
                  <a:tab algn="l" pos="457200"/>
                  <a:tab algn="l" pos="800280"/>
                </a:tabLst>
              </a:pPr>
              <a:br/>
              <a:r>
                <a:rPr b="1" lang="en-US" sz="1600" spc="-1" strike="noStrike">
                  <a:solidFill>
                    <a:srgbClr val="000000"/>
                  </a:solidFill>
                  <a:latin typeface="TH SarabunPSK"/>
                  <a:ea typeface="Times New Roman"/>
                </a:rPr>
                <a:t>                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Times New Roman"/>
                </a:rPr>
                <a:t>Broker 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Times New Roman"/>
                </a:rPr>
                <a:t> 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167" name="CustomShape 14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10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0" y="4038480"/>
            <a:ext cx="9142560" cy="44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15000"/>
              </a:lnSpc>
            </a:pPr>
            <a:r>
              <a:rPr b="1" lang="th-TH" sz="20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แสดงแนวคิดการทดสอบของ </a:t>
            </a:r>
            <a:r>
              <a:rPr b="1" lang="en-US" sz="2000" spc="-1" strike="noStrike">
                <a:solidFill>
                  <a:srgbClr val="000000"/>
                </a:solidFill>
                <a:latin typeface="TH SarabunPSK"/>
                <a:ea typeface="Calibri"/>
              </a:rPr>
              <a:t>Correlation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69" name="รูปภาพ 19" descr=""/>
          <p:cNvPicPr/>
          <p:nvPr/>
        </p:nvPicPr>
        <p:blipFill>
          <a:blip r:embed="rId1"/>
          <a:stretch/>
        </p:blipFill>
        <p:spPr>
          <a:xfrm>
            <a:off x="2590920" y="2514600"/>
            <a:ext cx="3784320" cy="1512360"/>
          </a:xfrm>
          <a:prstGeom prst="rect">
            <a:avLst/>
          </a:prstGeom>
          <a:ln>
            <a:noFill/>
          </a:ln>
        </p:spPr>
      </p:pic>
      <p:sp>
        <p:nvSpPr>
          <p:cNvPr id="170" name="CustomShape 2"/>
          <p:cNvSpPr/>
          <p:nvPr/>
        </p:nvSpPr>
        <p:spPr>
          <a:xfrm>
            <a:off x="2209680" y="6324480"/>
            <a:ext cx="62470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th-TH" sz="20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อ้างอิง</a:t>
            </a:r>
            <a:r>
              <a:rPr b="1" lang="en-US" sz="2000" spc="-1" strike="noStrike">
                <a:solidFill>
                  <a:srgbClr val="000000"/>
                </a:solidFill>
                <a:latin typeface="TH SarabunPSK"/>
                <a:ea typeface="DejaVu Sans"/>
              </a:rPr>
              <a:t>: https://www.babypips.com/learn/forex/what-is-currency-correlation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457200" y="4572000"/>
            <a:ext cx="868536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66ea0"/>
                </a:solidFill>
                <a:latin typeface="TH SarabunPSK"/>
                <a:ea typeface="DejaVu Sans"/>
              </a:rPr>
              <a:t>Positive correlation    </a:t>
            </a:r>
            <a:r>
              <a:rPr b="1" lang="hi-IN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ความสัมพันธ์กันสูง และข้อมูลเคลื่อนไหวไปในทิศทางเดียวกัน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0000"/>
                </a:solidFill>
                <a:latin typeface="TH SarabunPSK"/>
                <a:ea typeface="DejaVu Sans"/>
              </a:rPr>
              <a:t>Negative correlation   </a:t>
            </a:r>
            <a:r>
              <a:rPr b="1" lang="hi-IN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ความสัมพันธ์กันสูง และข้อมูลเคลื่อนไหวไปในทิศตรงกันข้ามกัน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ff"/>
                </a:solidFill>
                <a:latin typeface="TH SarabunPSK"/>
                <a:ea typeface="DejaVu Sans"/>
              </a:rPr>
              <a:t>Weak correlation        </a:t>
            </a: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ความสัมพันธ์กันต่ำ หาความสัมพันธ์กันแทบจะไม่ได้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	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	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     </a:t>
            </a: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ค่า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Correlation </a:t>
            </a: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ก็จะมีค่าเข้าใกล้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0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2" name="CustomShape 4"/>
          <p:cNvSpPr/>
          <p:nvPr/>
        </p:nvSpPr>
        <p:spPr>
          <a:xfrm>
            <a:off x="304920" y="914400"/>
            <a:ext cx="8837640" cy="179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TH SarabunPSK"/>
                <a:ea typeface="Tahoma"/>
              </a:rPr>
              <a:t>Correlation </a:t>
            </a:r>
            <a:r>
              <a:rPr b="1" lang="th-TH" sz="3200" spc="-1" strike="noStrike">
                <a:solidFill>
                  <a:srgbClr val="002060"/>
                </a:solidFill>
                <a:latin typeface="TH SarabunPSK"/>
                <a:cs typeface="TH SarabunPSK"/>
              </a:rPr>
              <a:t>คือค่าอะไร</a:t>
            </a:r>
            <a:r>
              <a:rPr b="1" lang="en-US" sz="3200" spc="-1" strike="noStrike">
                <a:solidFill>
                  <a:srgbClr val="002060"/>
                </a:solidFill>
                <a:latin typeface="TH SarabunPSK"/>
                <a:ea typeface="Tahoma"/>
              </a:rPr>
              <a:t>?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Tahoma"/>
              </a:rPr>
              <a:t>“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Tahoma"/>
              </a:rPr>
              <a:t>Correlation” </a:t>
            </a: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เป็นอีกค่าพื้นฐานที่มีความพิเศษ และมีประโยชน์เป็นอย่างมากในการเทรด เนื่องจากเป็นค่าที่สามารถบอก “ความสัมพันธ์ของข้อมูล” ความสัมพันธ์นี้จะสามารถนำไปสู่การทำนายข้อมูลในอนาคต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3" name="CustomShape 5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11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0" y="2895480"/>
            <a:ext cx="9142560" cy="44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15000"/>
              </a:lnSpc>
              <a:tabLst>
                <a:tab algn="l" pos="310680"/>
                <a:tab algn="ctr" pos="2637000"/>
              </a:tabLst>
            </a:pPr>
            <a:r>
              <a:rPr b="1" lang="hi-IN" sz="20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รูปสูตรการคำนวณหาค่าสัมประสิทธิ์สหสัมพันธุ์ </a:t>
            </a:r>
            <a:r>
              <a:rPr b="1" lang="en-US" sz="2000" spc="-1" strike="noStrike">
                <a:solidFill>
                  <a:srgbClr val="000000"/>
                </a:solidFill>
                <a:latin typeface="TH SarabunPSK"/>
                <a:ea typeface="Calibri"/>
              </a:rPr>
              <a:t>(Correlation)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1219320" y="3581280"/>
            <a:ext cx="833436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r</a:t>
            </a:r>
            <a:r>
              <a:rPr b="1" lang="en-US" sz="2400" spc="-1" strike="noStrike">
                <a:solidFill>
                  <a:srgbClr val="066ea0"/>
                </a:solidFill>
                <a:latin typeface="TH SarabunPSK"/>
                <a:ea typeface="DejaVu Sans"/>
              </a:rPr>
              <a:t>    </a:t>
            </a: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ค่าสัมประสิทธิ์สหสัมพันธุ์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x </a:t>
            </a:r>
            <a:r>
              <a:rPr b="1" lang="en-US" sz="2400" spc="-1" strike="noStrike">
                <a:solidFill>
                  <a:srgbClr val="ff0000"/>
                </a:solidFill>
                <a:latin typeface="TH SarabunPSK"/>
                <a:ea typeface="DejaVu Sans"/>
              </a:rPr>
              <a:t>   </a:t>
            </a: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ค่าผลรวมของข้อมูลที่วัดได้ จากตัวแปรที่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1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y </a:t>
            </a:r>
            <a:r>
              <a:rPr b="1" lang="en-US" sz="2400" spc="-1" strike="noStrike">
                <a:solidFill>
                  <a:srgbClr val="ff0000"/>
                </a:solidFill>
                <a:latin typeface="TH SarabunPSK"/>
                <a:ea typeface="DejaVu Sans"/>
              </a:rPr>
              <a:t>   </a:t>
            </a: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ค่าผลรวมของข้อมูลที่วัดได้ จากตัวแปรที่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2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      </a:t>
            </a: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ผลรวมของตัวแปรที่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1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      </a:t>
            </a: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ผลรวมของตัวแปรที่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2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      </a:t>
            </a: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ผลรวมของผลคูณระหว่าง ตัวแปรที่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1 </a:t>
            </a: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และ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2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76" name="Content Placeholder 8" descr=""/>
          <p:cNvPicPr/>
          <p:nvPr/>
        </p:nvPicPr>
        <p:blipFill>
          <a:blip r:embed="rId1"/>
          <a:stretch/>
        </p:blipFill>
        <p:spPr>
          <a:xfrm>
            <a:off x="2057400" y="1523880"/>
            <a:ext cx="4983480" cy="1370160"/>
          </a:xfrm>
          <a:prstGeom prst="rect">
            <a:avLst/>
          </a:prstGeom>
          <a:ln>
            <a:noFill/>
          </a:ln>
        </p:spPr>
      </p:pic>
      <p:sp>
        <p:nvSpPr>
          <p:cNvPr id="177" name="CustomShape 3"/>
          <p:cNvSpPr/>
          <p:nvPr/>
        </p:nvSpPr>
        <p:spPr>
          <a:xfrm>
            <a:off x="380880" y="914400"/>
            <a:ext cx="876168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TH SarabunPSK"/>
                <a:ea typeface="Tahoma"/>
              </a:rPr>
              <a:t> </a:t>
            </a:r>
            <a:r>
              <a:rPr b="1" lang="th-TH" sz="3200" spc="-1" strike="noStrike">
                <a:solidFill>
                  <a:srgbClr val="002060"/>
                </a:solidFill>
                <a:latin typeface="TH SarabunPSK"/>
                <a:cs typeface="TH SarabunPSK"/>
              </a:rPr>
              <a:t>สูตรการคำนวณหาค่าสัมประสิทธิ์สหสัมพันธุ์ </a:t>
            </a:r>
            <a:r>
              <a:rPr b="1" lang="en-US" sz="3200" spc="-1" strike="noStrike">
                <a:solidFill>
                  <a:srgbClr val="002060"/>
                </a:solidFill>
                <a:latin typeface="TH SarabunPSK"/>
                <a:ea typeface="Tahoma"/>
              </a:rPr>
              <a:t>(Correlation)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8" name="CustomShape 4"/>
          <p:cNvSpPr/>
          <p:nvPr/>
        </p:nvSpPr>
        <p:spPr>
          <a:xfrm>
            <a:off x="2824920" y="6128640"/>
            <a:ext cx="63230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th-TH" sz="20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อ้างอิง</a:t>
            </a:r>
            <a:r>
              <a:rPr b="1" lang="en-US" sz="2000" spc="-1" strike="noStrike">
                <a:solidFill>
                  <a:srgbClr val="000000"/>
                </a:solidFill>
                <a:latin typeface="TH SarabunPSK"/>
                <a:ea typeface="DejaVu Sans"/>
              </a:rPr>
              <a:t>: https://www.statisticshowto.datasciencecentral.com/probability-and-statistics/correlation-coefficient-formula/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9" name="CustomShape 5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12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1219320" y="4724280"/>
            <a:ext cx="329040" cy="25308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3"/>
          <a:stretch/>
        </p:blipFill>
        <p:spPr>
          <a:xfrm>
            <a:off x="1219320" y="5105520"/>
            <a:ext cx="342000" cy="25308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4"/>
          <a:stretch/>
        </p:blipFill>
        <p:spPr>
          <a:xfrm>
            <a:off x="1219320" y="5486400"/>
            <a:ext cx="392760" cy="253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3592440"/>
            <a:ext cx="9142560" cy="44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15000"/>
              </a:lnSpc>
              <a:tabLst>
                <a:tab algn="l" pos="310680"/>
                <a:tab algn="ctr" pos="2637000"/>
              </a:tabLst>
            </a:pPr>
            <a:r>
              <a:rPr b="1" lang="hi-IN" sz="20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สูตรการคำนวณหาค่าสัมประสิทธิ์สหสัมพันธุ์ </a:t>
            </a:r>
            <a:r>
              <a:rPr b="1" lang="en-US" sz="2000" spc="-1" strike="noStrike">
                <a:solidFill>
                  <a:srgbClr val="000000"/>
                </a:solidFill>
                <a:latin typeface="TH SarabunPSK"/>
                <a:ea typeface="Calibri"/>
              </a:rPr>
              <a:t>(Correlation)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380880" y="914400"/>
            <a:ext cx="876168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TH SarabunPSK"/>
                <a:ea typeface="Tahoma"/>
              </a:rPr>
              <a:t> </a:t>
            </a:r>
            <a:r>
              <a:rPr b="1" lang="th-TH" sz="3200" spc="-1" strike="noStrike">
                <a:solidFill>
                  <a:srgbClr val="002060"/>
                </a:solidFill>
                <a:latin typeface="TH SarabunPSK"/>
                <a:cs typeface="TH SarabunPSK"/>
              </a:rPr>
              <a:t>สูตรการคำนวณหาค่าสัมประสิทธิ์สหสัมพันธุ์ </a:t>
            </a:r>
            <a:r>
              <a:rPr b="1" lang="en-US" sz="3200" spc="-1" strike="noStrike">
                <a:solidFill>
                  <a:srgbClr val="002060"/>
                </a:solidFill>
                <a:latin typeface="TH SarabunPSK"/>
                <a:ea typeface="Tahoma"/>
              </a:rPr>
              <a:t>(Correlation)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85" name="Content Placeholder 8" descr=""/>
          <p:cNvPicPr/>
          <p:nvPr/>
        </p:nvPicPr>
        <p:blipFill>
          <a:blip r:embed="rId1"/>
          <a:stretch/>
        </p:blipFill>
        <p:spPr>
          <a:xfrm>
            <a:off x="1523880" y="4724280"/>
            <a:ext cx="2340360" cy="642960"/>
          </a:xfrm>
          <a:prstGeom prst="rect">
            <a:avLst/>
          </a:prstGeom>
          <a:ln>
            <a:noFill/>
          </a:ln>
        </p:spPr>
      </p:pic>
      <p:pic>
        <p:nvPicPr>
          <p:cNvPr id="186" name="Picture 7" descr=""/>
          <p:cNvPicPr/>
          <p:nvPr/>
        </p:nvPicPr>
        <p:blipFill>
          <a:blip r:embed="rId2"/>
          <a:stretch/>
        </p:blipFill>
        <p:spPr>
          <a:xfrm>
            <a:off x="1828800" y="1523880"/>
            <a:ext cx="5336280" cy="2012760"/>
          </a:xfrm>
          <a:prstGeom prst="rect">
            <a:avLst/>
          </a:prstGeom>
          <a:ln>
            <a:noFill/>
          </a:ln>
        </p:spPr>
      </p:pic>
      <p:sp>
        <p:nvSpPr>
          <p:cNvPr id="187" name="CustomShape 3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13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3"/>
          <a:stretch/>
        </p:blipFill>
        <p:spPr>
          <a:xfrm>
            <a:off x="2235240" y="4356000"/>
            <a:ext cx="786240" cy="27828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4"/>
          <a:stretch/>
        </p:blipFill>
        <p:spPr>
          <a:xfrm>
            <a:off x="3187800" y="4343400"/>
            <a:ext cx="722880" cy="25308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5"/>
          <a:stretch/>
        </p:blipFill>
        <p:spPr>
          <a:xfrm>
            <a:off x="4102200" y="4356000"/>
            <a:ext cx="976680" cy="25308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6"/>
          <a:stretch/>
        </p:blipFill>
        <p:spPr>
          <a:xfrm>
            <a:off x="5295960" y="4343400"/>
            <a:ext cx="938880" cy="27828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7"/>
          <a:stretch/>
        </p:blipFill>
        <p:spPr>
          <a:xfrm>
            <a:off x="6324480" y="4343400"/>
            <a:ext cx="976680" cy="27828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8"/>
          <a:stretch/>
        </p:blipFill>
        <p:spPr>
          <a:xfrm>
            <a:off x="1460520" y="4381560"/>
            <a:ext cx="392760" cy="18936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9"/>
          <a:stretch/>
        </p:blipFill>
        <p:spPr>
          <a:xfrm>
            <a:off x="4191120" y="4800600"/>
            <a:ext cx="3123000" cy="49428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10"/>
          <a:stretch/>
        </p:blipFill>
        <p:spPr>
          <a:xfrm>
            <a:off x="4191120" y="5486400"/>
            <a:ext cx="761040" cy="189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685800" y="2590920"/>
            <a:ext cx="7770960" cy="14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th-TH" sz="60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การออกแบบโครงงาน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14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15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3200400" y="457200"/>
            <a:ext cx="3199320" cy="667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16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3048120" y="457200"/>
            <a:ext cx="3123000" cy="592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17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3124080" y="304920"/>
            <a:ext cx="2665800" cy="634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18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1600200" y="380880"/>
            <a:ext cx="6094800" cy="626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19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1523880" y="228600"/>
            <a:ext cx="6171120" cy="609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0" y="914400"/>
            <a:ext cx="9142560" cy="191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hi-IN" sz="40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ระบบซื้อขายอัตโนมัติหลายสกุลเงิน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TH SarabunPSK"/>
                <a:ea typeface="Tahoma"/>
              </a:rPr>
              <a:t>(Multi currency trading system)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0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0" y="2438280"/>
            <a:ext cx="9142560" cy="301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3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อาจารย์ที่ปรึกษา อาจารย์ กิตตินันท์ น้อยมณ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th-TH" sz="3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คณะผู้จัดทำ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H SarabunPSK"/>
                <a:ea typeface="Tahoma"/>
              </a:rPr>
              <a:t>    </a:t>
            </a:r>
            <a:r>
              <a:rPr b="1" lang="th-TH" sz="3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นายพร้อมพันธุ์ ชัยมงคล</a:t>
            </a:r>
            <a:r>
              <a:rPr b="1" lang="en-US" sz="3200" spc="-1" strike="noStrike">
                <a:solidFill>
                  <a:srgbClr val="000000"/>
                </a:solidFill>
                <a:latin typeface="TH SarabunPSK"/>
                <a:ea typeface="Tahoma"/>
              </a:rPr>
              <a:t>	</a:t>
            </a:r>
            <a:r>
              <a:rPr b="1" lang="th-TH" sz="3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รหัส </a:t>
            </a:r>
            <a:r>
              <a:rPr b="1" lang="en-US" sz="3200" spc="-1" strike="noStrike">
                <a:solidFill>
                  <a:srgbClr val="000000"/>
                </a:solidFill>
                <a:latin typeface="TH SarabunPSK"/>
                <a:ea typeface="Tahoma"/>
              </a:rPr>
              <a:t>58523206022-8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H SarabunPSK"/>
                <a:ea typeface="Tahoma"/>
              </a:rPr>
              <a:t>    </a:t>
            </a:r>
            <a:r>
              <a:rPr b="1" lang="th-TH" sz="3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นายกิตติชัย แสนหลวง</a:t>
            </a:r>
            <a:r>
              <a:rPr b="1" lang="en-US" sz="3200" spc="-1" strike="noStrike">
                <a:solidFill>
                  <a:srgbClr val="000000"/>
                </a:solidFill>
                <a:latin typeface="TH SarabunPSK"/>
                <a:ea typeface="Tahoma"/>
              </a:rPr>
              <a:t>	</a:t>
            </a:r>
            <a:r>
              <a:rPr b="1" lang="th-TH" sz="3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รหัส </a:t>
            </a:r>
            <a:r>
              <a:rPr b="1" lang="en-US" sz="3200" spc="-1" strike="noStrike">
                <a:solidFill>
                  <a:srgbClr val="000000"/>
                </a:solidFill>
                <a:latin typeface="TH SarabunPSK"/>
                <a:ea typeface="Tahoma"/>
              </a:rPr>
              <a:t>59523206027-6    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0" y="4907520"/>
            <a:ext cx="9142560" cy="15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3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สาขาวิชาวิศวกรรมคอมพิวเตอร์</a:t>
            </a:r>
            <a:r>
              <a:rPr b="1" lang="en-US" sz="3200" spc="-1" strike="noStrike">
                <a:solidFill>
                  <a:srgbClr val="000000"/>
                </a:solidFill>
                <a:latin typeface="TH SarabunPSK"/>
                <a:ea typeface="Tahoma"/>
              </a:rPr>
              <a:t> คณะวิศวกรรมศาสตร์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H SarabunPSK"/>
                <a:ea typeface="Tahoma"/>
              </a:rPr>
              <a:t>   </a:t>
            </a:r>
            <a:r>
              <a:rPr b="1" lang="th-TH" sz="3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มหาวิทยาลัยเทคโนโลยีราชมงคลล้านนา เชียงใหม่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H SarabunPSK"/>
                <a:ea typeface="Tahoma"/>
              </a:rPr>
              <a:t>	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0" y="304920"/>
            <a:ext cx="91425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TH SarabunPSK"/>
                <a:ea typeface="DejaVu Sans"/>
              </a:rPr>
              <a:t>Code : Main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09" name="Content Placeholder 5" descr=""/>
          <p:cNvPicPr/>
          <p:nvPr/>
        </p:nvPicPr>
        <p:blipFill>
          <a:blip r:embed="rId1"/>
          <a:stretch/>
        </p:blipFill>
        <p:spPr>
          <a:xfrm>
            <a:off x="1752480" y="1447920"/>
            <a:ext cx="5484960" cy="5082840"/>
          </a:xfrm>
          <a:prstGeom prst="rect">
            <a:avLst/>
          </a:prstGeom>
          <a:ln>
            <a:noFill/>
          </a:ln>
        </p:spPr>
      </p:pic>
      <p:sp>
        <p:nvSpPr>
          <p:cNvPr id="210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20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0" y="304920"/>
            <a:ext cx="91425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TH SarabunPSK"/>
                <a:ea typeface="DejaVu Sans"/>
              </a:rPr>
              <a:t>Code : correlat();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12" name="Content Placeholder 7" descr=""/>
          <p:cNvPicPr/>
          <p:nvPr/>
        </p:nvPicPr>
        <p:blipFill>
          <a:blip r:embed="rId1"/>
          <a:stretch/>
        </p:blipFill>
        <p:spPr>
          <a:xfrm>
            <a:off x="914400" y="1614960"/>
            <a:ext cx="7336800" cy="4555800"/>
          </a:xfrm>
          <a:prstGeom prst="rect">
            <a:avLst/>
          </a:prstGeom>
          <a:ln>
            <a:noFill/>
          </a:ln>
        </p:spPr>
      </p:pic>
      <p:sp>
        <p:nvSpPr>
          <p:cNvPr id="213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21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0" y="304920"/>
            <a:ext cx="91425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TH SarabunPSK"/>
                <a:ea typeface="DejaVu Sans"/>
              </a:rPr>
              <a:t>Code : CloseOrder();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15" name="Content Placeholder 5" descr=""/>
          <p:cNvPicPr/>
          <p:nvPr/>
        </p:nvPicPr>
        <p:blipFill>
          <a:blip r:embed="rId1"/>
          <a:stretch/>
        </p:blipFill>
        <p:spPr>
          <a:xfrm>
            <a:off x="3048120" y="1447920"/>
            <a:ext cx="3198960" cy="5105160"/>
          </a:xfrm>
          <a:prstGeom prst="rect">
            <a:avLst/>
          </a:prstGeom>
          <a:ln>
            <a:noFill/>
          </a:ln>
        </p:spPr>
      </p:pic>
      <p:sp>
        <p:nvSpPr>
          <p:cNvPr id="216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22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0" y="304920"/>
            <a:ext cx="91425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TH SarabunPSK"/>
                <a:ea typeface="DejaVu Sans"/>
              </a:rPr>
              <a:t>Code : BUY ();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18" name="Content Placeholder 6" descr=""/>
          <p:cNvPicPr/>
          <p:nvPr/>
        </p:nvPicPr>
        <p:blipFill>
          <a:blip r:embed="rId1"/>
          <a:stretch/>
        </p:blipFill>
        <p:spPr>
          <a:xfrm>
            <a:off x="1752480" y="1587600"/>
            <a:ext cx="5632200" cy="496440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23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10800" y="304920"/>
            <a:ext cx="91425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TH SarabunPSK"/>
                <a:ea typeface="DejaVu Sans"/>
              </a:rPr>
              <a:t>Code : SELL ();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21" name="Content Placeholder 4" descr=""/>
          <p:cNvPicPr/>
          <p:nvPr/>
        </p:nvPicPr>
        <p:blipFill>
          <a:blip r:embed="rId1"/>
          <a:stretch/>
        </p:blipFill>
        <p:spPr>
          <a:xfrm>
            <a:off x="1752480" y="1503000"/>
            <a:ext cx="5637240" cy="5033520"/>
          </a:xfrm>
          <a:prstGeom prst="rect">
            <a:avLst/>
          </a:prstGeom>
          <a:ln>
            <a:noFill/>
          </a:ln>
        </p:spPr>
      </p:pic>
      <p:sp>
        <p:nvSpPr>
          <p:cNvPr id="222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24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8640" y="304920"/>
            <a:ext cx="91425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TH SarabunPSK"/>
                <a:ea typeface="DejaVu Sans"/>
              </a:rPr>
              <a:t>Code : CloseOder();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24" name="Content Placeholder 4" descr=""/>
          <p:cNvPicPr/>
          <p:nvPr/>
        </p:nvPicPr>
        <p:blipFill>
          <a:blip r:embed="rId1"/>
          <a:stretch/>
        </p:blipFill>
        <p:spPr>
          <a:xfrm>
            <a:off x="1295280" y="1523880"/>
            <a:ext cx="6462360" cy="4951440"/>
          </a:xfrm>
          <a:prstGeom prst="rect">
            <a:avLst/>
          </a:prstGeom>
          <a:ln>
            <a:noFill/>
          </a:ln>
        </p:spPr>
      </p:pic>
      <p:sp>
        <p:nvSpPr>
          <p:cNvPr id="225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25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0" y="304920"/>
            <a:ext cx="91425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TH SarabunPSK"/>
                <a:ea typeface="DejaVu Sans"/>
              </a:rPr>
              <a:t>Code : LineNotify ();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27" name="Content Placeholder 5" descr=""/>
          <p:cNvPicPr/>
          <p:nvPr/>
        </p:nvPicPr>
        <p:blipFill>
          <a:blip r:embed="rId1"/>
          <a:stretch/>
        </p:blipFill>
        <p:spPr>
          <a:xfrm>
            <a:off x="304920" y="1981080"/>
            <a:ext cx="8628120" cy="2365920"/>
          </a:xfrm>
          <a:prstGeom prst="rect">
            <a:avLst/>
          </a:prstGeom>
          <a:ln>
            <a:noFill/>
          </a:ln>
        </p:spPr>
      </p:pic>
      <p:sp>
        <p:nvSpPr>
          <p:cNvPr id="228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26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0" y="304920"/>
            <a:ext cx="91425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TH SarabunPSK"/>
                <a:ea typeface="DejaVu Sans"/>
              </a:rPr>
              <a:t>Code : Call_LineNotify();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30" name="Content Placeholder 4" descr=""/>
          <p:cNvPicPr/>
          <p:nvPr/>
        </p:nvPicPr>
        <p:blipFill>
          <a:blip r:embed="rId1"/>
          <a:stretch/>
        </p:blipFill>
        <p:spPr>
          <a:xfrm>
            <a:off x="762120" y="1523880"/>
            <a:ext cx="7643880" cy="2808000"/>
          </a:xfrm>
          <a:prstGeom prst="rect">
            <a:avLst/>
          </a:prstGeom>
          <a:ln>
            <a:noFill/>
          </a:ln>
        </p:spPr>
      </p:pic>
      <p:pic>
        <p:nvPicPr>
          <p:cNvPr id="231" name="Content Placeholder 2" descr=""/>
          <p:cNvPicPr/>
          <p:nvPr/>
        </p:nvPicPr>
        <p:blipFill>
          <a:blip r:embed="rId2"/>
          <a:stretch/>
        </p:blipFill>
        <p:spPr>
          <a:xfrm>
            <a:off x="6095880" y="4419720"/>
            <a:ext cx="2282760" cy="1675080"/>
          </a:xfrm>
          <a:prstGeom prst="rect">
            <a:avLst/>
          </a:prstGeom>
          <a:ln>
            <a:noFill/>
          </a:ln>
        </p:spPr>
      </p:pic>
      <p:pic>
        <p:nvPicPr>
          <p:cNvPr id="232" name="Picture 5" descr=""/>
          <p:cNvPicPr/>
          <p:nvPr/>
        </p:nvPicPr>
        <p:blipFill>
          <a:blip r:embed="rId3"/>
          <a:stretch/>
        </p:blipFill>
        <p:spPr>
          <a:xfrm>
            <a:off x="3505320" y="4419720"/>
            <a:ext cx="2181600" cy="1669320"/>
          </a:xfrm>
          <a:prstGeom prst="rect">
            <a:avLst/>
          </a:prstGeom>
          <a:ln>
            <a:noFill/>
          </a:ln>
        </p:spPr>
      </p:pic>
      <p:pic>
        <p:nvPicPr>
          <p:cNvPr id="233" name="Picture 7" descr=""/>
          <p:cNvPicPr/>
          <p:nvPr/>
        </p:nvPicPr>
        <p:blipFill>
          <a:blip r:embed="rId4"/>
          <a:stretch/>
        </p:blipFill>
        <p:spPr>
          <a:xfrm>
            <a:off x="762120" y="4419720"/>
            <a:ext cx="2283120" cy="1687320"/>
          </a:xfrm>
          <a:prstGeom prst="rect">
            <a:avLst/>
          </a:prstGeom>
          <a:ln>
            <a:noFill/>
          </a:ln>
        </p:spPr>
      </p:pic>
      <p:sp>
        <p:nvSpPr>
          <p:cNvPr id="234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27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0" y="304920"/>
            <a:ext cx="91425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th-TH" sz="40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วิธีใช้งาน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382320" y="1295280"/>
            <a:ext cx="87602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1. </a:t>
            </a:r>
            <a:r>
              <a:rPr b="1" lang="hi-IN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เปิดบัญชีเทรดกับโบรกเกอร์ ผ่านเว็บไซต์ 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https://www.exness.com/th/standard_accounts#mt5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7" name="รูปภาพ 3" descr=""/>
          <p:cNvPicPr/>
          <p:nvPr/>
        </p:nvPicPr>
        <p:blipFill>
          <a:blip r:embed="rId1"/>
          <a:srcRect l="0" t="0" r="15849" b="2878"/>
          <a:stretch/>
        </p:blipFill>
        <p:spPr>
          <a:xfrm>
            <a:off x="1393200" y="2209680"/>
            <a:ext cx="6225480" cy="3961080"/>
          </a:xfrm>
          <a:prstGeom prst="rect">
            <a:avLst/>
          </a:prstGeom>
          <a:ln>
            <a:noFill/>
          </a:ln>
        </p:spPr>
      </p:pic>
      <p:sp>
        <p:nvSpPr>
          <p:cNvPr id="238" name="CustomShape 3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28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382320" y="990720"/>
            <a:ext cx="8760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2. </a:t>
            </a:r>
            <a:r>
              <a:rPr b="1" lang="hi-IN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เปิดใช้บริการ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LINE Notify </a:t>
            </a:r>
            <a:r>
              <a:rPr b="1" lang="hi-IN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ผ่านเว็บไซต์ 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https://notify-bot.line.me/my/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0" name="ตัวแทนเนื้อหา 4" descr=""/>
          <p:cNvPicPr/>
          <p:nvPr/>
        </p:nvPicPr>
        <p:blipFill>
          <a:blip r:embed="rId1"/>
          <a:stretch/>
        </p:blipFill>
        <p:spPr>
          <a:xfrm>
            <a:off x="533520" y="1523880"/>
            <a:ext cx="6240960" cy="2284560"/>
          </a:xfrm>
          <a:prstGeom prst="rect">
            <a:avLst/>
          </a:prstGeom>
          <a:ln>
            <a:noFill/>
          </a:ln>
        </p:spPr>
      </p:pic>
      <p:pic>
        <p:nvPicPr>
          <p:cNvPr id="241" name="ตัวแทนเนื้อหา 5" descr=""/>
          <p:cNvPicPr/>
          <p:nvPr/>
        </p:nvPicPr>
        <p:blipFill>
          <a:blip r:embed="rId2"/>
          <a:stretch/>
        </p:blipFill>
        <p:spPr>
          <a:xfrm>
            <a:off x="2362320" y="3962520"/>
            <a:ext cx="6247080" cy="222624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29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0" y="533520"/>
            <a:ext cx="91425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th-TH" sz="40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รายการนำเสนอ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1600200" y="1640160"/>
            <a:ext cx="6018480" cy="39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TH SarabunPSK"/>
                <a:ea typeface="Tahoma"/>
              </a:rPr>
              <a:t>1) </a:t>
            </a:r>
            <a:r>
              <a:rPr b="0" lang="th-TH" sz="3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ความเป็นมาของปัญหา</a:t>
            </a:r>
            <a:r>
              <a:rPr b="0" lang="en-US" sz="3200" spc="-1" strike="noStrike">
                <a:solidFill>
                  <a:srgbClr val="000000"/>
                </a:solidFill>
                <a:latin typeface="TH SarabunPSK"/>
                <a:ea typeface="Tahoma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TH SarabunPSK"/>
                <a:ea typeface="Tahoma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TH SarabunPSK"/>
                <a:ea typeface="Tahoma"/>
              </a:rPr>
              <a:t>	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TH SarabunPSK"/>
                <a:ea typeface="Tahoma"/>
              </a:rPr>
              <a:t>2) </a:t>
            </a:r>
            <a:r>
              <a:rPr b="0" lang="th-TH" sz="3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วัตถุประสงค์ของโครงงาน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TH SarabunPSK"/>
                <a:ea typeface="Tahoma"/>
              </a:rPr>
              <a:t>3) </a:t>
            </a:r>
            <a:r>
              <a:rPr b="0" lang="th-TH" sz="3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กรอบแนวความคิดของโครงงาน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TH SarabunPSK"/>
                <a:ea typeface="Tahoma"/>
              </a:rPr>
              <a:t>4) </a:t>
            </a:r>
            <a:r>
              <a:rPr b="0" lang="th-TH" sz="3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การออกแบบโครงงาน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TH SarabunPSK"/>
                <a:ea typeface="Tahoma"/>
              </a:rPr>
              <a:t>5) </a:t>
            </a:r>
            <a:r>
              <a:rPr b="0" lang="th-TH" sz="3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ผลการทดสอบชุดที่ </a:t>
            </a:r>
            <a:r>
              <a:rPr b="0" lang="en-US" sz="3200" spc="-1" strike="noStrike">
                <a:solidFill>
                  <a:srgbClr val="000000"/>
                </a:solidFill>
                <a:latin typeface="TH SarabunPSK"/>
                <a:ea typeface="Tahoma"/>
              </a:rPr>
              <a:t>1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TH SarabunPSK"/>
                <a:ea typeface="Tahoma"/>
              </a:rPr>
              <a:t>6) </a:t>
            </a:r>
            <a:r>
              <a:rPr b="0" lang="th-TH" sz="3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ผลการทดสอบชุดที่ </a:t>
            </a:r>
            <a:r>
              <a:rPr b="0" lang="en-US" sz="3200" spc="-1" strike="noStrike">
                <a:solidFill>
                  <a:srgbClr val="000000"/>
                </a:solidFill>
                <a:latin typeface="TH SarabunPSK"/>
                <a:ea typeface="Tahoma"/>
              </a:rPr>
              <a:t>2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TH SarabunPSK"/>
                <a:ea typeface="Tahoma"/>
              </a:rPr>
              <a:t>7) </a:t>
            </a:r>
            <a:r>
              <a:rPr b="0" lang="th-TH" sz="3200" spc="-1" strike="noStrike">
                <a:solidFill>
                  <a:srgbClr val="000000"/>
                </a:solidFill>
                <a:latin typeface="Calibri"/>
                <a:cs typeface="TH SarabunPSK"/>
              </a:rPr>
              <a:t>การออกแบบและพัฒนาโมบายเว็บแอปพลิเคชัน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TH SarabunPSK"/>
                <a:ea typeface="Tahoma"/>
              </a:rPr>
              <a:t>8) </a:t>
            </a:r>
            <a:r>
              <a:rPr b="0" lang="th-TH" sz="3200" spc="-1" strike="noStrike">
                <a:solidFill>
                  <a:srgbClr val="000000"/>
                </a:solidFill>
                <a:latin typeface="Calibri"/>
                <a:cs typeface="TH SarabunPSK"/>
              </a:rPr>
              <a:t>สรุปผลตามขอบเขต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82320" y="986040"/>
            <a:ext cx="8760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3. Login ID and Password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4" name="รูปภาพ 1" descr=""/>
          <p:cNvPicPr/>
          <p:nvPr/>
        </p:nvPicPr>
        <p:blipFill>
          <a:blip r:embed="rId1"/>
          <a:srcRect l="1825" t="4399" r="2840" b="6747"/>
          <a:stretch/>
        </p:blipFill>
        <p:spPr>
          <a:xfrm>
            <a:off x="1665360" y="1523880"/>
            <a:ext cx="5877000" cy="324180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30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413280" y="986040"/>
            <a:ext cx="8760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4.  </a:t>
            </a:r>
            <a:r>
              <a:rPr b="1" lang="hi-IN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เมื่อ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Login </a:t>
            </a:r>
            <a:r>
              <a:rPr b="1" lang="hi-IN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สำเร็จ จะขึ้น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successful </a:t>
            </a:r>
            <a:r>
              <a:rPr b="1" lang="hi-IN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ใน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Toolbox &gt; Journal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7" name="รูปภาพ 2" descr=""/>
          <p:cNvPicPr/>
          <p:nvPr/>
        </p:nvPicPr>
        <p:blipFill>
          <a:blip r:embed="rId1"/>
          <a:srcRect l="0" t="0" r="12948" b="0"/>
          <a:stretch/>
        </p:blipFill>
        <p:spPr>
          <a:xfrm>
            <a:off x="152280" y="1676520"/>
            <a:ext cx="8837640" cy="2147760"/>
          </a:xfrm>
          <a:prstGeom prst="rect">
            <a:avLst/>
          </a:prstGeom>
          <a:ln>
            <a:noFill/>
          </a:ln>
        </p:spPr>
      </p:pic>
      <p:sp>
        <p:nvSpPr>
          <p:cNvPr id="248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31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382320" y="986040"/>
            <a:ext cx="8760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5. </a:t>
            </a:r>
            <a:r>
              <a:rPr b="1" lang="hi-IN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ทำการเพิ่ม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Expert Advisors </a:t>
            </a:r>
            <a:r>
              <a:rPr b="1" lang="hi-IN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ใน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Chart EURUSD Timeframes H4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0" name="รูปภาพ 8" descr=""/>
          <p:cNvPicPr/>
          <p:nvPr/>
        </p:nvPicPr>
        <p:blipFill>
          <a:blip r:embed="rId1"/>
          <a:stretch/>
        </p:blipFill>
        <p:spPr>
          <a:xfrm>
            <a:off x="1295280" y="1523880"/>
            <a:ext cx="6509520" cy="3961080"/>
          </a:xfrm>
          <a:prstGeom prst="rect">
            <a:avLst/>
          </a:prstGeom>
          <a:ln>
            <a:noFill/>
          </a:ln>
        </p:spPr>
      </p:pic>
      <p:sp>
        <p:nvSpPr>
          <p:cNvPr id="251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32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382320" y="986040"/>
            <a:ext cx="8760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6. </a:t>
            </a:r>
            <a:r>
              <a:rPr b="1" lang="hi-IN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ตั้งค่า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Expert Advisors Tab Common </a:t>
            </a:r>
            <a:r>
              <a:rPr b="1" lang="hi-IN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ติ้กถูกทั้งหมด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3" name="รูปภาพ 9" descr=""/>
          <p:cNvPicPr/>
          <p:nvPr/>
        </p:nvPicPr>
        <p:blipFill>
          <a:blip r:embed="rId1"/>
          <a:srcRect l="1429" t="2185" r="2965" b="2194"/>
          <a:stretch/>
        </p:blipFill>
        <p:spPr>
          <a:xfrm>
            <a:off x="1239480" y="1523880"/>
            <a:ext cx="6683760" cy="3884760"/>
          </a:xfrm>
          <a:prstGeom prst="rect">
            <a:avLst/>
          </a:prstGeom>
          <a:ln>
            <a:noFill/>
          </a:ln>
        </p:spPr>
      </p:pic>
      <p:sp>
        <p:nvSpPr>
          <p:cNvPr id="254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33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382320" y="986040"/>
            <a:ext cx="8760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7. </a:t>
            </a:r>
            <a:r>
              <a:rPr b="1" lang="hi-IN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ตั้งค่า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Expert Advisors Tab Inputs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6" name="รูปภาพ 10" descr=""/>
          <p:cNvPicPr/>
          <p:nvPr/>
        </p:nvPicPr>
        <p:blipFill>
          <a:blip r:embed="rId1"/>
          <a:srcRect l="0" t="1516" r="1728" b="0"/>
          <a:stretch/>
        </p:blipFill>
        <p:spPr>
          <a:xfrm>
            <a:off x="1905120" y="1523880"/>
            <a:ext cx="5268240" cy="4685040"/>
          </a:xfrm>
          <a:prstGeom prst="rect">
            <a:avLst/>
          </a:prstGeom>
          <a:ln>
            <a:noFill/>
          </a:ln>
        </p:spPr>
      </p:pic>
      <p:sp>
        <p:nvSpPr>
          <p:cNvPr id="257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34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382320" y="986040"/>
            <a:ext cx="8760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8. </a:t>
            </a:r>
            <a:r>
              <a:rPr b="1" lang="hi-IN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ตั้งค่า การอนุญาต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API Line Notify </a:t>
            </a:r>
            <a:r>
              <a:rPr b="1" lang="hi-IN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ที่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Menu &gt; Tools &gt; Options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9" name="รูปภาพ 11" descr=""/>
          <p:cNvPicPr/>
          <p:nvPr/>
        </p:nvPicPr>
        <p:blipFill>
          <a:blip r:embed="rId1"/>
          <a:stretch/>
        </p:blipFill>
        <p:spPr>
          <a:xfrm>
            <a:off x="457200" y="1676520"/>
            <a:ext cx="8166960" cy="2970360"/>
          </a:xfrm>
          <a:prstGeom prst="rect">
            <a:avLst/>
          </a:prstGeom>
          <a:ln>
            <a:noFill/>
          </a:ln>
        </p:spPr>
      </p:pic>
      <p:sp>
        <p:nvSpPr>
          <p:cNvPr id="260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35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382320" y="986040"/>
            <a:ext cx="8760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9. </a:t>
            </a:r>
            <a:r>
              <a:rPr b="1" lang="hi-IN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ติ๊ก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Allow WebRequest </a:t>
            </a:r>
            <a:r>
              <a:rPr b="1" lang="hi-IN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เพื่อเพิ่ม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URL : https://notify-api.line.me/api/notify  </a:t>
            </a:r>
            <a:r>
              <a:rPr b="1" lang="hi-IN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จากนั้นกด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ok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62" name="รูปภาพ 12" descr=""/>
          <p:cNvPicPr/>
          <p:nvPr/>
        </p:nvPicPr>
        <p:blipFill>
          <a:blip r:embed="rId1"/>
          <a:stretch/>
        </p:blipFill>
        <p:spPr>
          <a:xfrm>
            <a:off x="1600200" y="1600200"/>
            <a:ext cx="6018480" cy="4041720"/>
          </a:xfrm>
          <a:prstGeom prst="rect">
            <a:avLst/>
          </a:prstGeom>
          <a:ln>
            <a:noFill/>
          </a:ln>
        </p:spPr>
      </p:pic>
      <p:sp>
        <p:nvSpPr>
          <p:cNvPr id="263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36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382320" y="986040"/>
            <a:ext cx="8760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10. </a:t>
            </a:r>
            <a:r>
              <a:rPr b="1" lang="hi-IN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คลิ๊ก ตรงช่อง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DejaVu Sans"/>
              </a:rPr>
              <a:t>Auto Trading </a:t>
            </a:r>
            <a:r>
              <a:rPr b="1" lang="hi-IN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ให้ขึ้นเป็นสีเขียน เพื่อเปิดทำกานเทรดแบบอัตโนมัติ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65" name="รูปภาพ 14" descr=""/>
          <p:cNvPicPr/>
          <p:nvPr/>
        </p:nvPicPr>
        <p:blipFill>
          <a:blip r:embed="rId1"/>
          <a:stretch/>
        </p:blipFill>
        <p:spPr>
          <a:xfrm>
            <a:off x="1143000" y="1523880"/>
            <a:ext cx="6704280" cy="1873080"/>
          </a:xfrm>
          <a:prstGeom prst="rect">
            <a:avLst/>
          </a:prstGeom>
          <a:ln>
            <a:noFill/>
          </a:ln>
        </p:spPr>
      </p:pic>
      <p:sp>
        <p:nvSpPr>
          <p:cNvPr id="266" name="CustomShape 2"/>
          <p:cNvSpPr/>
          <p:nvPr/>
        </p:nvSpPr>
        <p:spPr>
          <a:xfrm>
            <a:off x="1219320" y="5987880"/>
            <a:ext cx="662796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hi-IN" sz="20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สถานการณ์ทำงานของ </a:t>
            </a:r>
            <a:r>
              <a:rPr b="1" lang="en-US" sz="2000" spc="-1" strike="noStrike">
                <a:solidFill>
                  <a:srgbClr val="000000"/>
                </a:solidFill>
                <a:latin typeface="TH SarabunPSK"/>
                <a:ea typeface="DejaVu Sans"/>
              </a:rPr>
              <a:t>Expert Advisors : Enable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7" name="รูปภาพ 15" descr=""/>
          <p:cNvPicPr/>
          <p:nvPr/>
        </p:nvPicPr>
        <p:blipFill>
          <a:blip r:embed="rId2"/>
          <a:stretch/>
        </p:blipFill>
        <p:spPr>
          <a:xfrm>
            <a:off x="1143000" y="3886200"/>
            <a:ext cx="6704280" cy="2055960"/>
          </a:xfrm>
          <a:prstGeom prst="rect">
            <a:avLst/>
          </a:prstGeom>
          <a:ln>
            <a:noFill/>
          </a:ln>
        </p:spPr>
      </p:pic>
      <p:sp>
        <p:nvSpPr>
          <p:cNvPr id="268" name="CustomShape 3"/>
          <p:cNvSpPr/>
          <p:nvPr/>
        </p:nvSpPr>
        <p:spPr>
          <a:xfrm>
            <a:off x="1143000" y="3500640"/>
            <a:ext cx="67042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hi-IN" sz="20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สถานการณ์ทำงานของ </a:t>
            </a:r>
            <a:r>
              <a:rPr b="1" lang="en-US" sz="2000" spc="-1" strike="noStrike">
                <a:solidFill>
                  <a:srgbClr val="000000"/>
                </a:solidFill>
                <a:latin typeface="TH SarabunPSK"/>
                <a:ea typeface="DejaVu Sans"/>
              </a:rPr>
              <a:t>Expert Advisors : Disabled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9" name="CustomShape 4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37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685800" y="2590920"/>
            <a:ext cx="7770960" cy="14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3000"/>
          </a:bodyPr>
          <a:p>
            <a:pPr algn="ctr">
              <a:lnSpc>
                <a:spcPct val="100000"/>
              </a:lnSpc>
            </a:pPr>
            <a:r>
              <a:rPr b="1" lang="th-TH" sz="60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การออกแบบการทดลอง </a:t>
            </a:r>
            <a:br/>
            <a:r>
              <a:rPr b="1" lang="th-TH" sz="60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และ การทดลอง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38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39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365760" y="822960"/>
            <a:ext cx="8137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th-TH" sz="18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ออกแบบการทดลองเพื่อหาผลลัพธ์ระบบซื้อขายอัตโนมัติหลายสกุลเงิน โดยมีการทดสอบดังทั้งหมด </a:t>
            </a: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10 </a:t>
            </a:r>
            <a:r>
              <a:rPr b="1" lang="th-TH" sz="18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ครั้ง ดังตาราง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274" name="Table 3"/>
          <p:cNvGraphicFramePr/>
          <p:nvPr/>
        </p:nvGraphicFramePr>
        <p:xfrm>
          <a:off x="1896840" y="1409040"/>
          <a:ext cx="5736240" cy="347040"/>
        </p:xfrm>
        <a:graphic>
          <a:graphicData uri="http://schemas.openxmlformats.org/drawingml/2006/table">
            <a:tbl>
              <a:tblPr/>
              <a:tblGrid>
                <a:gridCol w="1085040"/>
                <a:gridCol w="1090080"/>
                <a:gridCol w="1025280"/>
                <a:gridCol w="1262160"/>
                <a:gridCol w="127404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hi-IN" sz="14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การทดสอบที่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TP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SL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TP_taget(USD)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SL_Target(USD)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100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1000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100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200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900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90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300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800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30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80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400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700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40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70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500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600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50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60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600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500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60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50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700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400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70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40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800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300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80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30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900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200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90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1000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100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100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275" name="CustomShape 4"/>
          <p:cNvSpPr/>
          <p:nvPr/>
        </p:nvSpPr>
        <p:spPr>
          <a:xfrm>
            <a:off x="2125080" y="5731920"/>
            <a:ext cx="509832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0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ตารางการค่า </a:t>
            </a:r>
            <a:r>
              <a:rPr b="1" lang="en-US" sz="20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parameter </a:t>
            </a:r>
            <a:r>
              <a:rPr b="1" lang="th-TH" sz="20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ที่ใช้ในการทดสอบ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6" name="CustomShape 5"/>
          <p:cNvSpPr/>
          <p:nvPr/>
        </p:nvSpPr>
        <p:spPr>
          <a:xfrm>
            <a:off x="3657600" y="365760"/>
            <a:ext cx="2285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DejaVu Sans"/>
              </a:rPr>
              <a:t>ขั้นตอนที่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1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685800" y="2590920"/>
            <a:ext cx="7770960" cy="14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th-TH" sz="60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ความเป็นมาของปัญหา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640080" y="763200"/>
            <a:ext cx="75891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การทดสอบที่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1 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ข้อมูลตัวแปรที่จะส่งให้ตัวโปรแกรมทำการปะมวลผลตามตัวแปรที่ได้ระบุค่า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2125080" y="5731200"/>
            <a:ext cx="50983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ตารางการป้อนข้อมูลตัวแปรของการทดสอบที่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1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280" name="Table 4"/>
          <p:cNvGraphicFramePr/>
          <p:nvPr/>
        </p:nvGraphicFramePr>
        <p:xfrm>
          <a:off x="1959120" y="1333080"/>
          <a:ext cx="5267520" cy="347040"/>
        </p:xfrm>
        <a:graphic>
          <a:graphicData uri="http://schemas.openxmlformats.org/drawingml/2006/table">
            <a:tbl>
              <a:tblPr/>
              <a:tblGrid>
                <a:gridCol w="1857240"/>
                <a:gridCol w="3410640"/>
              </a:tblGrid>
              <a:tr h="3351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hi-IN" sz="1600" spc="-1" strike="noStrike">
                          <a:latin typeface="TH SarabunPSK"/>
                        </a:rPr>
                        <a:t>ตัวแปร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hi-IN" sz="1600" spc="-1" strike="noStrike">
                          <a:latin typeface="TH SarabunPSK"/>
                        </a:rPr>
                        <a:t>รายละเอียด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1st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EURUSD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2nd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GBPUSD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3rd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USDCHF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1st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2nd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3rd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TP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SL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TP_Target(USD)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SL_Target(USD)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ma_period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281" name="CustomShape 5"/>
          <p:cNvSpPr/>
          <p:nvPr/>
        </p:nvSpPr>
        <p:spPr>
          <a:xfrm>
            <a:off x="3657600" y="365760"/>
            <a:ext cx="2285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DejaVu Sans"/>
              </a:rPr>
              <a:t>ขั้นตอนที่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2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640080" y="763200"/>
            <a:ext cx="75891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การทดสอบที่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2 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ข้อมูลตัวแปรที่จะส่งให้ตัวโปรแกรมทำการปะมวลผลตามตัวแปรที่ได้ระบุค่า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2125080" y="5760720"/>
            <a:ext cx="50983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ตารางการป้อนข้อมูลตัวแปรของการทดสอบที่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2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285" name="Table 4"/>
          <p:cNvGraphicFramePr/>
          <p:nvPr/>
        </p:nvGraphicFramePr>
        <p:xfrm>
          <a:off x="1959120" y="1333080"/>
          <a:ext cx="5267520" cy="347040"/>
        </p:xfrm>
        <a:graphic>
          <a:graphicData uri="http://schemas.openxmlformats.org/drawingml/2006/table">
            <a:tbl>
              <a:tblPr/>
              <a:tblGrid>
                <a:gridCol w="1857240"/>
                <a:gridCol w="3410640"/>
              </a:tblGrid>
              <a:tr h="3351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hi-IN" sz="1600" spc="-1" strike="noStrike">
                          <a:latin typeface="TH SarabunPSK"/>
                        </a:rPr>
                        <a:t>ตัวแปร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hi-IN" sz="1600" spc="-1" strike="noStrike">
                          <a:latin typeface="TH SarabunPSK"/>
                        </a:rPr>
                        <a:t>รายละเอียด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1st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EURUSD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2nd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GBPUSD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3rd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USDCHF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1st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2nd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3rd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TP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SL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900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TP_Target(USD)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SL_Target(USD)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90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ma_period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286" name="CustomShape 5"/>
          <p:cNvSpPr/>
          <p:nvPr/>
        </p:nvSpPr>
        <p:spPr>
          <a:xfrm>
            <a:off x="3657600" y="365760"/>
            <a:ext cx="2285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DejaVu Sans"/>
              </a:rPr>
              <a:t>ขั้นตอนที่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2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640080" y="763200"/>
            <a:ext cx="75891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การทดสอบที่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3 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ข้อมูลตัวแปรที่จะส่งให้ตัวโปรแกรมทำการปะมวลผลตามตัวแปรที่ได้ระบุค่า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2103120" y="5701680"/>
            <a:ext cx="50983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ตารางการป้อนข้อมูลตัวแปรของการทดสอบที่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3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290" name="Table 4"/>
          <p:cNvGraphicFramePr/>
          <p:nvPr/>
        </p:nvGraphicFramePr>
        <p:xfrm>
          <a:off x="1959120" y="1333080"/>
          <a:ext cx="5267520" cy="347040"/>
        </p:xfrm>
        <a:graphic>
          <a:graphicData uri="http://schemas.openxmlformats.org/drawingml/2006/table">
            <a:tbl>
              <a:tblPr/>
              <a:tblGrid>
                <a:gridCol w="1857240"/>
                <a:gridCol w="3410640"/>
              </a:tblGrid>
              <a:tr h="3351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hi-IN" sz="1600" spc="-1" strike="noStrike">
                          <a:latin typeface="TH SarabunPSK"/>
                        </a:rPr>
                        <a:t>ตัวแปร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hi-IN" sz="1600" spc="-1" strike="noStrike">
                          <a:latin typeface="TH SarabunPSK"/>
                        </a:rPr>
                        <a:t>รายละเอียด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1st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EURUSD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2nd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GBPUSD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3rd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USDCHF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1st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2nd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3rd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TP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SL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800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TP_Target(USD)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SL_Target(USD)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80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ma_period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291" name="CustomShape 5"/>
          <p:cNvSpPr/>
          <p:nvPr/>
        </p:nvSpPr>
        <p:spPr>
          <a:xfrm>
            <a:off x="3657600" y="365760"/>
            <a:ext cx="2285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DejaVu Sans"/>
              </a:rPr>
              <a:t>ขั้นตอนที่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2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640080" y="763200"/>
            <a:ext cx="75891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การทดสอบที่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4 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ข้อมูลตัวแปรที่จะส่งให้ตัวโปรแกรมทำการปะมวลผลตามตัวแปรที่ได้ระบุค่า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2103120" y="5731200"/>
            <a:ext cx="50983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ตารางการป้อนข้อมูลตัวแปรของการทดสอบที่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4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295" name="Table 4"/>
          <p:cNvGraphicFramePr/>
          <p:nvPr/>
        </p:nvGraphicFramePr>
        <p:xfrm>
          <a:off x="1959120" y="1333080"/>
          <a:ext cx="5267520" cy="347040"/>
        </p:xfrm>
        <a:graphic>
          <a:graphicData uri="http://schemas.openxmlformats.org/drawingml/2006/table">
            <a:tbl>
              <a:tblPr/>
              <a:tblGrid>
                <a:gridCol w="1857240"/>
                <a:gridCol w="3410640"/>
              </a:tblGrid>
              <a:tr h="3351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hi-IN" sz="1600" spc="-1" strike="noStrike">
                          <a:latin typeface="TH SarabunPSK"/>
                        </a:rPr>
                        <a:t>ตัวแปร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hi-IN" sz="1600" spc="-1" strike="noStrike">
                          <a:latin typeface="TH SarabunPSK"/>
                        </a:rPr>
                        <a:t>รายละเอียด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1st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EURUSD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2nd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GBPUSD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3rd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USDCHF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1st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2nd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3rd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TP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400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SL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700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TP_Target(USD)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40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SL_Target(USD)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70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ma_period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296" name="CustomShape 5"/>
          <p:cNvSpPr/>
          <p:nvPr/>
        </p:nvSpPr>
        <p:spPr>
          <a:xfrm>
            <a:off x="3657600" y="365760"/>
            <a:ext cx="2285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DejaVu Sans"/>
              </a:rPr>
              <a:t>ขั้นตอนที่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2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640080" y="763200"/>
            <a:ext cx="75891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การทดสอบที่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5 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ข้อมูลตัวแปรที่จะส่งให้ตัวโปรแกรมทำการปะมวลผลตามตัวแปรที่ได้ระบุค่า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2125080" y="5731200"/>
            <a:ext cx="50983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ตารางการป้อนข้อมูลตัวแปรของการทดสอบที่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5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300" name="Table 4"/>
          <p:cNvGraphicFramePr/>
          <p:nvPr/>
        </p:nvGraphicFramePr>
        <p:xfrm>
          <a:off x="1959120" y="1333080"/>
          <a:ext cx="5267520" cy="347040"/>
        </p:xfrm>
        <a:graphic>
          <a:graphicData uri="http://schemas.openxmlformats.org/drawingml/2006/table">
            <a:tbl>
              <a:tblPr/>
              <a:tblGrid>
                <a:gridCol w="1857240"/>
                <a:gridCol w="3410640"/>
              </a:tblGrid>
              <a:tr h="3351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hi-IN" sz="1600" spc="-1" strike="noStrike">
                          <a:latin typeface="TH SarabunPSK"/>
                        </a:rPr>
                        <a:t>ตัวแปร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hi-IN" sz="1600" spc="-1" strike="noStrike">
                          <a:latin typeface="TH SarabunPSK"/>
                        </a:rPr>
                        <a:t>รายละเอียด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1st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EURUSD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2nd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GBPUSD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3rd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USDCHF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1st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2nd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3rd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TP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500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SL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600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TP_Target(USD)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50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SL_Target(USD)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60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ma_period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01" name="CustomShape 5"/>
          <p:cNvSpPr/>
          <p:nvPr/>
        </p:nvSpPr>
        <p:spPr>
          <a:xfrm>
            <a:off x="3657600" y="365760"/>
            <a:ext cx="2285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DejaVu Sans"/>
              </a:rPr>
              <a:t>ขั้นตอนที่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2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640080" y="763200"/>
            <a:ext cx="75891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การทดสอบที่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6 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ข้อมูลตัวแปรที่จะส่งให้ตัวโปรแกรมทำการปะมวลผลตามตัวแปรที่ได้ระบุค่า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2103120" y="5793120"/>
            <a:ext cx="50983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ตารางการป้อนข้อมูลตัวแปรของการทดสอบที่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6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305" name="Table 4"/>
          <p:cNvGraphicFramePr/>
          <p:nvPr/>
        </p:nvGraphicFramePr>
        <p:xfrm>
          <a:off x="1959120" y="1333080"/>
          <a:ext cx="5267520" cy="347040"/>
        </p:xfrm>
        <a:graphic>
          <a:graphicData uri="http://schemas.openxmlformats.org/drawingml/2006/table">
            <a:tbl>
              <a:tblPr/>
              <a:tblGrid>
                <a:gridCol w="1857240"/>
                <a:gridCol w="3410640"/>
              </a:tblGrid>
              <a:tr h="3351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hi-IN" sz="1600" spc="-1" strike="noStrike">
                          <a:latin typeface="TH SarabunPSK"/>
                        </a:rPr>
                        <a:t>ตัวแปร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hi-IN" sz="1600" spc="-1" strike="noStrike">
                          <a:latin typeface="TH SarabunPSK"/>
                        </a:rPr>
                        <a:t>รายละเอียด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1st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EURUSD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2nd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GBPUSD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3rd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USDCHF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1st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2nd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3rd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TP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600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SL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500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TP_Target(USD)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60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SL_Target(USD)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50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ma_period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06" name="CustomShape 5"/>
          <p:cNvSpPr/>
          <p:nvPr/>
        </p:nvSpPr>
        <p:spPr>
          <a:xfrm>
            <a:off x="3657600" y="365760"/>
            <a:ext cx="2285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DejaVu Sans"/>
              </a:rPr>
              <a:t>ขั้นตอนที่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2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640080" y="763200"/>
            <a:ext cx="75891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การทดสอบที่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7 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ข้อมูลตัวแปรที่จะส่งให้ตัวโปรแกรมทำการปะมวลผลตามตัวแปรที่ได้ระบุค่า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2103120" y="5731200"/>
            <a:ext cx="50983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ตารางการป้อนข้อมูลตัวแปรของการทดสอบที่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7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310" name="Table 4"/>
          <p:cNvGraphicFramePr/>
          <p:nvPr/>
        </p:nvGraphicFramePr>
        <p:xfrm>
          <a:off x="1959120" y="1333080"/>
          <a:ext cx="5267520" cy="347040"/>
        </p:xfrm>
        <a:graphic>
          <a:graphicData uri="http://schemas.openxmlformats.org/drawingml/2006/table">
            <a:tbl>
              <a:tblPr/>
              <a:tblGrid>
                <a:gridCol w="1857240"/>
                <a:gridCol w="3410640"/>
              </a:tblGrid>
              <a:tr h="3351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hi-IN" sz="1600" spc="-1" strike="noStrike">
                          <a:latin typeface="TH SarabunPSK"/>
                        </a:rPr>
                        <a:t>ตัวแปร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hi-IN" sz="1600" spc="-1" strike="noStrike">
                          <a:latin typeface="TH SarabunPSK"/>
                        </a:rPr>
                        <a:t>รายละเอียด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1st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EURUSD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2nd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GBPUSD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3rd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USDCHF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1st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2nd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3rd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TP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700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SL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400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TP_Target(USD)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70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SL_Target(USD)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40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ma_period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11" name="CustomShape 5"/>
          <p:cNvSpPr/>
          <p:nvPr/>
        </p:nvSpPr>
        <p:spPr>
          <a:xfrm>
            <a:off x="3657600" y="365760"/>
            <a:ext cx="2285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DejaVu Sans"/>
              </a:rPr>
              <a:t>ขั้นตอนที่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2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640080" y="763200"/>
            <a:ext cx="75891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การทดสอบที่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8 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ข้อมูลตัวแปรที่จะส่งให้ตัวโปรแกรมทำการปะมวลผลตามตัวแปรที่ได้ระบุค่า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2127960" y="5731200"/>
            <a:ext cx="50983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ตารางการป้อนข้อมูลตัวแปรของการทดสอบที่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8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315" name="Table 4"/>
          <p:cNvGraphicFramePr/>
          <p:nvPr/>
        </p:nvGraphicFramePr>
        <p:xfrm>
          <a:off x="1959120" y="1333080"/>
          <a:ext cx="5267520" cy="347040"/>
        </p:xfrm>
        <a:graphic>
          <a:graphicData uri="http://schemas.openxmlformats.org/drawingml/2006/table">
            <a:tbl>
              <a:tblPr/>
              <a:tblGrid>
                <a:gridCol w="1857240"/>
                <a:gridCol w="3410640"/>
              </a:tblGrid>
              <a:tr h="3351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hi-IN" sz="1600" spc="-1" strike="noStrike">
                          <a:latin typeface="TH SarabunPSK"/>
                        </a:rPr>
                        <a:t>ตัวแปร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hi-IN" sz="1600" spc="-1" strike="noStrike">
                          <a:latin typeface="TH SarabunPSK"/>
                        </a:rPr>
                        <a:t>รายละเอียด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1st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EURUSD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2nd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GBPUSD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3rd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USDCHF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1st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2nd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3rd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TP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800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SL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TP_Target(USD)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80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SL_Target(USD)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ma_period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16" name="CustomShape 5"/>
          <p:cNvSpPr/>
          <p:nvPr/>
        </p:nvSpPr>
        <p:spPr>
          <a:xfrm>
            <a:off x="3657600" y="365760"/>
            <a:ext cx="2285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DejaVu Sans"/>
              </a:rPr>
              <a:t>ขั้นตอนที่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2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640080" y="763200"/>
            <a:ext cx="75891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การทดสอบที่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9 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ข้อมูลตัวแปรที่จะส่งให้ตัวโปรแกรมทำการปะมวลผลตามตัวแปรที่ได้ระบุค่า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2103120" y="5731200"/>
            <a:ext cx="50983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ตารางการป้อนข้อมูลตัวแปรของการทดสอบที่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9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320" name="Table 4"/>
          <p:cNvGraphicFramePr/>
          <p:nvPr/>
        </p:nvGraphicFramePr>
        <p:xfrm>
          <a:off x="1959120" y="1333080"/>
          <a:ext cx="5267520" cy="347040"/>
        </p:xfrm>
        <a:graphic>
          <a:graphicData uri="http://schemas.openxmlformats.org/drawingml/2006/table">
            <a:tbl>
              <a:tblPr/>
              <a:tblGrid>
                <a:gridCol w="1857240"/>
                <a:gridCol w="3410640"/>
              </a:tblGrid>
              <a:tr h="3351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hi-IN" sz="1600" spc="-1" strike="noStrike">
                          <a:latin typeface="TH SarabunPSK"/>
                        </a:rPr>
                        <a:t>ตัวแปร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hi-IN" sz="1600" spc="-1" strike="noStrike">
                          <a:latin typeface="TH SarabunPSK"/>
                        </a:rPr>
                        <a:t>รายละเอียด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1st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EURUSD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2nd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GBPUSD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3rd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USDCHF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1st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2nd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3rd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TP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900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SL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TP_Target(USD)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90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SL_Target(USD)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ma_period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21" name="CustomShape 5"/>
          <p:cNvSpPr/>
          <p:nvPr/>
        </p:nvSpPr>
        <p:spPr>
          <a:xfrm>
            <a:off x="3657600" y="365760"/>
            <a:ext cx="2285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DejaVu Sans"/>
              </a:rPr>
              <a:t>ขั้นตอนที่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2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640080" y="763200"/>
            <a:ext cx="75891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การทดสอบที่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10 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ข้อมูลตัวแปรที่จะส่งให้ตัวโปรแกรมทำการปะมวลผลตามตัวแปรที่ได้ระบุค่า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2103120" y="5793120"/>
            <a:ext cx="50983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ตารางการป้อนข้อมูลตัวแปรของการทดสอบที่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10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325" name="Table 4"/>
          <p:cNvGraphicFramePr/>
          <p:nvPr/>
        </p:nvGraphicFramePr>
        <p:xfrm>
          <a:off x="1959120" y="1333080"/>
          <a:ext cx="5267520" cy="347040"/>
        </p:xfrm>
        <a:graphic>
          <a:graphicData uri="http://schemas.openxmlformats.org/drawingml/2006/table">
            <a:tbl>
              <a:tblPr/>
              <a:tblGrid>
                <a:gridCol w="1857240"/>
                <a:gridCol w="3410640"/>
              </a:tblGrid>
              <a:tr h="3351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hi-IN" sz="1600" spc="-1" strike="noStrike">
                          <a:latin typeface="TH SarabunPSK"/>
                        </a:rPr>
                        <a:t>ตัวแปร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hi-IN" sz="1600" spc="-1" strike="noStrike">
                          <a:latin typeface="TH SarabunPSK"/>
                        </a:rPr>
                        <a:t>รายละเอียด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1st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EURUSD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2nd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GBPUSD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3rd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USDCHF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1st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2nd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3rd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TP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SL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TP_Target(USD)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SL_Target(USD)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ma_period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26" name="CustomShape 5"/>
          <p:cNvSpPr/>
          <p:nvPr/>
        </p:nvSpPr>
        <p:spPr>
          <a:xfrm>
            <a:off x="3657600" y="365760"/>
            <a:ext cx="2285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DejaVu Sans"/>
              </a:rPr>
              <a:t>ขั้นตอนที่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2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378000" y="2450160"/>
            <a:ext cx="183240" cy="39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2"/>
          <p:cNvSpPr/>
          <p:nvPr/>
        </p:nvSpPr>
        <p:spPr>
          <a:xfrm>
            <a:off x="380880" y="4648320"/>
            <a:ext cx="39762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รูปที่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Tahoma"/>
              </a:rPr>
              <a:t>1 </a:t>
            </a: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นักลงทุนมือใหม่ไม่สามารถควบคุมอารมณ์ตัวเองได้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4572000" y="4648320"/>
            <a:ext cx="426564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รูปที่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Tahoma"/>
              </a:rPr>
              <a:t>2 </a:t>
            </a: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นักลงทุนต้องใช้เวลาเฝ้าหน้าจอ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ในการเทรด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4" name="Picture 1" descr=""/>
          <p:cNvPicPr/>
          <p:nvPr/>
        </p:nvPicPr>
        <p:blipFill>
          <a:blip r:embed="rId1"/>
          <a:srcRect l="5266" t="0" r="0" b="0"/>
          <a:stretch/>
        </p:blipFill>
        <p:spPr>
          <a:xfrm>
            <a:off x="304920" y="1523880"/>
            <a:ext cx="3976200" cy="2802600"/>
          </a:xfrm>
          <a:prstGeom prst="rect">
            <a:avLst/>
          </a:prstGeom>
          <a:ln>
            <a:noFill/>
          </a:ln>
        </p:spPr>
      </p:pic>
      <p:pic>
        <p:nvPicPr>
          <p:cNvPr id="135" name="Content Placeholder 2" descr=""/>
          <p:cNvPicPr/>
          <p:nvPr/>
        </p:nvPicPr>
        <p:blipFill>
          <a:blip r:embed="rId2"/>
          <a:srcRect l="6458" t="0" r="16559" b="7444"/>
          <a:stretch/>
        </p:blipFill>
        <p:spPr>
          <a:xfrm>
            <a:off x="4572000" y="1523880"/>
            <a:ext cx="4257000" cy="2802600"/>
          </a:xfrm>
          <a:prstGeom prst="rect">
            <a:avLst/>
          </a:prstGeom>
          <a:ln>
            <a:noFill/>
          </a:ln>
        </p:spPr>
      </p:pic>
      <p:sp>
        <p:nvSpPr>
          <p:cNvPr id="136" name="CustomShape 4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640080" y="763200"/>
            <a:ext cx="75891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ผลการทดสอบเพื่อหาผลลัพธ์ระบบซื้อขายอัตโนมัติหลายสกุลเงิน ทั้ง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10 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ครั้ง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29" name="CustomShape 3"/>
          <p:cNvSpPr/>
          <p:nvPr/>
        </p:nvSpPr>
        <p:spPr>
          <a:xfrm>
            <a:off x="2125080" y="5527800"/>
            <a:ext cx="50983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ตารางการป้อนข้อมูลตัวแปรของการทดสอบที่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10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330" name="Table 4"/>
          <p:cNvGraphicFramePr/>
          <p:nvPr/>
        </p:nvGraphicFramePr>
        <p:xfrm>
          <a:off x="1678320" y="1436040"/>
          <a:ext cx="6185160" cy="4069080"/>
        </p:xfrm>
        <a:graphic>
          <a:graphicData uri="http://schemas.openxmlformats.org/drawingml/2006/table">
            <a:tbl>
              <a:tblPr/>
              <a:tblGrid>
                <a:gridCol w="700560"/>
                <a:gridCol w="868320"/>
                <a:gridCol w="848880"/>
                <a:gridCol w="1272960"/>
                <a:gridCol w="1273320"/>
                <a:gridCol w="1221480"/>
              </a:tblGrid>
              <a:tr h="3700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No.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TP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SL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TP_taget 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SL_Target 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Profit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97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100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1000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100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highlight>
                            <a:srgbClr val="afd095"/>
                          </a:highlight>
                          <a:latin typeface="TH SarabunPSK"/>
                        </a:rPr>
                        <a:t>48.17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97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200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900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90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17.23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97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300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800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30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80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23.91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97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400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700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40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70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-0.91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97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500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600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50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60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-40.05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97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600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500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60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50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-20.27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97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700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400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70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40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9.98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97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800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300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80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30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-6.57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97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900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200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90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highlight>
                            <a:srgbClr val="ffe994"/>
                          </a:highlight>
                          <a:latin typeface="TH SarabunPSK"/>
                        </a:rPr>
                        <a:t>-78.73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718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1000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100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100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3.48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331" name="CustomShape 5"/>
          <p:cNvSpPr/>
          <p:nvPr/>
        </p:nvSpPr>
        <p:spPr>
          <a:xfrm>
            <a:off x="3657600" y="365760"/>
            <a:ext cx="2285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DejaVu Sans"/>
              </a:rPr>
              <a:t>ขั้นตอนที่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2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1280160" y="763200"/>
            <a:ext cx="649188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th-TH" sz="20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ออกแบบการทดลองเพื่อหาผลลัพธ์ระบบซื้อขายอัตโนมัติหลายสกุลเงินโดยทดสอบย้อนหลัง</a:t>
            </a:r>
            <a:br/>
            <a:r>
              <a:rPr b="1" lang="th-TH" sz="20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ด้วยการ </a:t>
            </a:r>
            <a:r>
              <a:rPr b="1" lang="en-US" sz="20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Optimization Results </a:t>
            </a:r>
            <a:r>
              <a:rPr b="1" lang="th-TH" sz="20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ดังนี้</a:t>
            </a:r>
            <a:br/>
            <a:endParaRPr b="0" lang="en-US" sz="2000" spc="-1" strike="noStrike"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1280160" y="6126480"/>
            <a:ext cx="649188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ตารางการทดลองเพื่อหาผลลัพธ์โดยทดสอบย้อนหลังด้วยการ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Optimization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35" name="CustomShape 4"/>
          <p:cNvSpPr/>
          <p:nvPr/>
        </p:nvSpPr>
        <p:spPr>
          <a:xfrm>
            <a:off x="3657600" y="365760"/>
            <a:ext cx="2285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DejaVu Sans"/>
              </a:rPr>
              <a:t>ขั้นตอนที่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3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336" name="Table 5"/>
          <p:cNvGraphicFramePr/>
          <p:nvPr/>
        </p:nvGraphicFramePr>
        <p:xfrm>
          <a:off x="1950840" y="1672200"/>
          <a:ext cx="5181120" cy="4180680"/>
        </p:xfrm>
        <a:graphic>
          <a:graphicData uri="http://schemas.openxmlformats.org/drawingml/2006/table">
            <a:tbl>
              <a:tblPr/>
              <a:tblGrid>
                <a:gridCol w="1371240"/>
                <a:gridCol w="1223640"/>
                <a:gridCol w="923400"/>
                <a:gridCol w="874080"/>
                <a:gridCol w="78912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hi-IN" sz="1600" spc="-1" strike="noStrike">
                          <a:latin typeface="TH SarabunPSK"/>
                        </a:rPr>
                        <a:t>ตัวแปร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Value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start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step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stop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1st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EURUSD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rowSpan="6"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rowSpan="6"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rowSpan="6"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2nd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GBPUSD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3rd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USDCHF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1st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2nd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3rd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TP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rowSpan="4"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SL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-100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TP_Target(USD)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SL_Target(USD)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-10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ma_period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1463040" y="822960"/>
            <a:ext cx="6675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r>
              <a:rPr b="1" lang="th-TH" sz="18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บันทึกผลการทดลองเพื่อหาผลลัพธ์ระบบซื้อขายอัตโนมัติหลายสกุลเงินโดยทดสอบย้อนหลังด้วยการ </a:t>
            </a: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Optimization Results </a:t>
            </a:r>
            <a:r>
              <a:rPr b="1" lang="th-TH" sz="18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โดยนำค่าอินพุตที่ดีที่สุด </a:t>
            </a: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20 </a:t>
            </a:r>
            <a:r>
              <a:rPr b="1" lang="th-TH" sz="18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ค่า และ ที่แย่ที่สุด </a:t>
            </a: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20 </a:t>
            </a:r>
            <a:r>
              <a:rPr b="1" lang="th-TH" sz="18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ค่าบันทึกลงในตาราง</a:t>
            </a:r>
            <a:endParaRPr b="0" lang="en-US" sz="1800" spc="-1" strike="noStrike">
              <a:latin typeface="TH SarabunPSK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40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9" name="" descr=""/>
          <p:cNvPicPr/>
          <p:nvPr/>
        </p:nvPicPr>
        <p:blipFill>
          <a:blip r:embed="rId1"/>
          <a:stretch/>
        </p:blipFill>
        <p:spPr>
          <a:xfrm>
            <a:off x="2428560" y="1571760"/>
            <a:ext cx="4520880" cy="4280400"/>
          </a:xfrm>
          <a:prstGeom prst="rect">
            <a:avLst/>
          </a:prstGeom>
          <a:ln>
            <a:noFill/>
          </a:ln>
        </p:spPr>
      </p:pic>
      <p:sp>
        <p:nvSpPr>
          <p:cNvPr id="340" name="CustomShape 3"/>
          <p:cNvSpPr/>
          <p:nvPr/>
        </p:nvSpPr>
        <p:spPr>
          <a:xfrm>
            <a:off x="3657600" y="365760"/>
            <a:ext cx="2285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ขั้นตอนที่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4</a:t>
            </a:r>
            <a:endParaRPr b="0" lang="en-US" sz="2400" spc="-1" strike="noStrike">
              <a:latin typeface="TH SarabunPSK"/>
            </a:endParaRPr>
          </a:p>
        </p:txBody>
      </p:sp>
      <p:sp>
        <p:nvSpPr>
          <p:cNvPr id="341" name="CustomShape 4"/>
          <p:cNvSpPr/>
          <p:nvPr/>
        </p:nvSpPr>
        <p:spPr>
          <a:xfrm>
            <a:off x="1280160" y="6126480"/>
            <a:ext cx="649188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ตาราง</a:t>
            </a:r>
            <a:r>
              <a:rPr b="1" lang="th-TH" sz="16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ผลการทดสอบที่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DejaVu Sans"/>
              </a:rPr>
              <a:t>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DejaVu Sans"/>
              </a:rPr>
              <a:t>Profit </a:t>
            </a:r>
            <a:r>
              <a:rPr b="1" lang="th-TH" sz="16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มากที่สุด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1463040" y="822960"/>
            <a:ext cx="6675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r>
              <a:rPr b="1" lang="th-TH" sz="18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บันทึกผลการทดลองเพื่อหาผลลัพธ์ระบบซื้อขายอัตโนมัติหลายสกุลเงินโดยทดสอบ</a:t>
            </a:r>
            <a:r>
              <a:rPr b="1" lang="th-TH" sz="18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ย้อนหลังด้วยการ </a:t>
            </a: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Optimization Results </a:t>
            </a:r>
            <a:r>
              <a:rPr b="1" lang="th-TH" sz="18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โดยนำค่าอินพุตที่ดีที่สุด </a:t>
            </a: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20 </a:t>
            </a:r>
            <a:r>
              <a:rPr b="1" lang="th-TH" sz="18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ค่า และ ที่</a:t>
            </a:r>
            <a:r>
              <a:rPr b="1" lang="th-TH" sz="18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แย่ที่สุด </a:t>
            </a: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20 </a:t>
            </a:r>
            <a:r>
              <a:rPr b="1" lang="th-TH" sz="18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ค่าบันทึกลงในตาราง</a:t>
            </a:r>
            <a:endParaRPr b="0" lang="en-US" sz="1800" spc="-1" strike="noStrike">
              <a:latin typeface="TH SarabunPSK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3657600" y="365760"/>
            <a:ext cx="2285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ขั้นตอนที่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4</a:t>
            </a:r>
            <a:endParaRPr b="0" lang="en-US" sz="2400" spc="-1" strike="noStrike">
              <a:latin typeface="TH SarabunPSK"/>
            </a:endParaRPr>
          </a:p>
        </p:txBody>
      </p:sp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2428200" y="1463040"/>
            <a:ext cx="4612680" cy="4572000"/>
          </a:xfrm>
          <a:prstGeom prst="rect">
            <a:avLst/>
          </a:prstGeom>
          <a:ln>
            <a:noFill/>
          </a:ln>
        </p:spPr>
      </p:pic>
      <p:sp>
        <p:nvSpPr>
          <p:cNvPr id="346" name="CustomShape 4"/>
          <p:cNvSpPr/>
          <p:nvPr/>
        </p:nvSpPr>
        <p:spPr>
          <a:xfrm>
            <a:off x="1280160" y="6126480"/>
            <a:ext cx="649188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ตาราง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ผลการ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ทดสอบที่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DejaVu Sans"/>
              </a:rPr>
              <a:t>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DejaVu Sans"/>
              </a:rPr>
              <a:t>Profit 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น้้อย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ที่สุด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1463040" y="822960"/>
            <a:ext cx="6675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r>
              <a:rPr b="1" lang="th-TH" sz="18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บันทึกผลการทดลองเพื่อหาผลลัพธ์ระบบซื้อขายอัตโนมัติหลายสกุลเงินโดยทดสอบ</a:t>
            </a:r>
            <a:r>
              <a:rPr b="1" lang="th-TH" sz="18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ย้อนหลังด้วยการ </a:t>
            </a: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Optimization Results </a:t>
            </a:r>
            <a:r>
              <a:rPr b="1" lang="th-TH" sz="18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โดยนำค่าอินพุตที่ดีที่สุด </a:t>
            </a: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20 </a:t>
            </a:r>
            <a:r>
              <a:rPr b="1" lang="th-TH" sz="18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ค่า และ ที่</a:t>
            </a:r>
            <a:r>
              <a:rPr b="1" lang="th-TH" sz="18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แย่ที่สุด </a:t>
            </a: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20 </a:t>
            </a:r>
            <a:r>
              <a:rPr b="1" lang="th-TH" sz="18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ค่าบันทึกลงในตาราง</a:t>
            </a:r>
            <a:endParaRPr b="0" lang="en-US" sz="1800" spc="-1" strike="noStrike">
              <a:latin typeface="TH SarabunPSK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3657600" y="365760"/>
            <a:ext cx="2285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ขั้นตอนที่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4</a:t>
            </a:r>
            <a:endParaRPr b="0" lang="en-US" sz="2400" spc="-1" strike="noStrike">
              <a:latin typeface="TH SarabunPSK"/>
            </a:endParaRPr>
          </a:p>
        </p:txBody>
      </p:sp>
      <p:pic>
        <p:nvPicPr>
          <p:cNvPr id="350" name="" descr=""/>
          <p:cNvPicPr/>
          <p:nvPr/>
        </p:nvPicPr>
        <p:blipFill>
          <a:blip r:embed="rId1"/>
          <a:stretch/>
        </p:blipFill>
        <p:spPr>
          <a:xfrm>
            <a:off x="2286000" y="1503000"/>
            <a:ext cx="4480560" cy="4440600"/>
          </a:xfrm>
          <a:prstGeom prst="rect">
            <a:avLst/>
          </a:prstGeom>
          <a:ln>
            <a:noFill/>
          </a:ln>
        </p:spPr>
      </p:pic>
      <p:sp>
        <p:nvSpPr>
          <p:cNvPr id="351" name="CustomShape 4"/>
          <p:cNvSpPr/>
          <p:nvPr/>
        </p:nvSpPr>
        <p:spPr>
          <a:xfrm>
            <a:off x="1280160" y="6126480"/>
            <a:ext cx="64918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ตาราง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ผล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DejaVu Sans"/>
              </a:rPr>
              <a:t>Equity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DejaVu Sans"/>
              </a:rPr>
              <a:t>drawdown </a:t>
            </a:r>
            <a:r>
              <a:rPr b="1" lang="th-TH" sz="16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น้อยที่สุด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1463040" y="822960"/>
            <a:ext cx="6675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r>
              <a:rPr b="1" lang="th-TH" sz="18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บันทึกผลการทดลองเพื่อหาผลลัพธ์ระบบซื้อขายอัตโนมัติหลายสกุลเงินโดยทดสอบ</a:t>
            </a:r>
            <a:r>
              <a:rPr b="1" lang="th-TH" sz="18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ย้อนหลังด้วยการ </a:t>
            </a: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Optimization Results </a:t>
            </a:r>
            <a:r>
              <a:rPr b="1" lang="th-TH" sz="18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โดยนำค่าอินพุตที่ดีที่สุด </a:t>
            </a: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20 </a:t>
            </a:r>
            <a:r>
              <a:rPr b="1" lang="th-TH" sz="18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ค่า และ ที่</a:t>
            </a:r>
            <a:r>
              <a:rPr b="1" lang="th-TH" sz="18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แย่ที่สุด </a:t>
            </a: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20 </a:t>
            </a:r>
            <a:r>
              <a:rPr b="1" lang="th-TH" sz="18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ค่าบันทึกลงในตาราง</a:t>
            </a:r>
            <a:endParaRPr b="0" lang="en-US" sz="1800" spc="-1" strike="noStrike">
              <a:latin typeface="TH SarabunPSK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3657600" y="365760"/>
            <a:ext cx="2285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ขั้นตอนที่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4</a:t>
            </a:r>
            <a:endParaRPr b="0" lang="en-US" sz="2400" spc="-1" strike="noStrike">
              <a:latin typeface="TH SarabunPSK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2377440" y="1463040"/>
            <a:ext cx="4572000" cy="4572000"/>
          </a:xfrm>
          <a:prstGeom prst="rect">
            <a:avLst/>
          </a:prstGeom>
          <a:ln>
            <a:noFill/>
          </a:ln>
        </p:spPr>
      </p:pic>
      <p:sp>
        <p:nvSpPr>
          <p:cNvPr id="356" name="CustomShape 4"/>
          <p:cNvSpPr/>
          <p:nvPr/>
        </p:nvSpPr>
        <p:spPr>
          <a:xfrm>
            <a:off x="1280160" y="6126480"/>
            <a:ext cx="64918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ตาราง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ผล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DejaVu Sans"/>
              </a:rPr>
              <a:t>Equity drawdown </a:t>
            </a:r>
            <a:r>
              <a:rPr b="1" lang="th-TH" sz="16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เยอะที่สุด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685800" y="2590920"/>
            <a:ext cx="7770960" cy="14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th-TH" sz="60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ผลการทดลอง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42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39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360" name="Table 2"/>
          <p:cNvGraphicFramePr/>
          <p:nvPr/>
        </p:nvGraphicFramePr>
        <p:xfrm>
          <a:off x="2084760" y="1509120"/>
          <a:ext cx="5047200" cy="3787560"/>
        </p:xfrm>
        <a:graphic>
          <a:graphicData uri="http://schemas.openxmlformats.org/drawingml/2006/table">
            <a:tbl>
              <a:tblPr/>
              <a:tblGrid>
                <a:gridCol w="1736640"/>
                <a:gridCol w="3310560"/>
              </a:tblGrid>
              <a:tr h="3614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hi-IN" sz="1600" spc="-1" strike="noStrike">
                          <a:latin typeface="TH SarabunPSK"/>
                        </a:rPr>
                        <a:t>ตัวแปร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hi-IN" sz="1600" spc="-1" strike="noStrike">
                          <a:latin typeface="TH SarabunPSK"/>
                        </a:rPr>
                        <a:t>รายละเอียด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48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1st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EURUSD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48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2nd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GBPUSD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48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3rd Currency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USDCHF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48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1st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48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2nd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48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3rd Lot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0.03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48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TP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48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SL (Point)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48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TP_Target(USD)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48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SL_Target(USD)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48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ma_period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H SarabunPSK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61" name="CustomShape 3"/>
          <p:cNvSpPr/>
          <p:nvPr/>
        </p:nvSpPr>
        <p:spPr>
          <a:xfrm>
            <a:off x="365760" y="548640"/>
            <a:ext cx="822960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ผลการ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ทดลองของ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โปรแกรม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MCT 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โดยมีการ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ทดสอบ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ประสิทธิภาพ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ของโปรแกรม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ในแต่ละสภาวะ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ของตลาด และ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ทำการบันทึก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ผลการทดลอง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ผลการทดสอบ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ของค่า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parameter 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ที่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เหมาะสม ได้ดั้ง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นี้</a:t>
            </a:r>
            <a:endParaRPr b="0" lang="en-US" sz="2200" spc="-1" strike="noStrike">
              <a:latin typeface="TH SarabunPSK"/>
            </a:endParaRPr>
          </a:p>
        </p:txBody>
      </p:sp>
      <p:sp>
        <p:nvSpPr>
          <p:cNvPr id="362" name="CustomShape 4"/>
          <p:cNvSpPr/>
          <p:nvPr/>
        </p:nvSpPr>
        <p:spPr>
          <a:xfrm>
            <a:off x="1097280" y="5943600"/>
            <a:ext cx="64918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ผ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ล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ก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า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ร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ท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ด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ส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อ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บ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ข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อ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ง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ค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่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า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 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p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a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r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a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m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e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t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e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r</a:t>
            </a:r>
            <a:r>
              <a:rPr b="1" lang="en-US" sz="2200" spc="-1" strike="noStrike">
                <a:solidFill>
                  <a:srgbClr val="000000"/>
                </a:solidFill>
                <a:latin typeface="TH SarabunPSK"/>
                <a:ea typeface="Noto Sans CJK SC"/>
              </a:rPr>
              <a:t> 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ท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ี่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เ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ห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ม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า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ะ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ส</a:t>
            </a:r>
            <a:r>
              <a:rPr b="1" lang="th-TH" sz="22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ม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685800" y="2590920"/>
            <a:ext cx="7770960" cy="14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42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1"/>
          <a:stretch/>
        </p:blipFill>
        <p:spPr>
          <a:xfrm>
            <a:off x="921240" y="1005840"/>
            <a:ext cx="6942600" cy="448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685800" y="2590920"/>
            <a:ext cx="7770960" cy="14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th-TH" sz="60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สรุปผลตามขอบเขต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6705720" y="650880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3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63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78000" y="2209680"/>
            <a:ext cx="183240" cy="39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2"/>
          <p:cNvSpPr/>
          <p:nvPr/>
        </p:nvSpPr>
        <p:spPr>
          <a:xfrm>
            <a:off x="380880" y="4724280"/>
            <a:ext cx="403704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รูปที่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Tahoma"/>
              </a:rPr>
              <a:t>3 </a:t>
            </a: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ไม่รู้จะเริ่มต้นการเทรดอย่างไร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4648320" y="4724280"/>
            <a:ext cx="411336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รูปที่ </a:t>
            </a:r>
            <a:r>
              <a:rPr b="1" lang="en-US" sz="2400" spc="-1" strike="noStrike">
                <a:solidFill>
                  <a:srgbClr val="000000"/>
                </a:solidFill>
                <a:latin typeface="TH SarabunPSK"/>
                <a:ea typeface="Tahoma"/>
              </a:rPr>
              <a:t>4 </a:t>
            </a:r>
            <a:r>
              <a:rPr b="1" lang="th-TH" sz="24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การล้างพอร์ต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40" name="Picture 4" descr=""/>
          <p:cNvPicPr/>
          <p:nvPr/>
        </p:nvPicPr>
        <p:blipFill>
          <a:blip r:embed="rId1"/>
          <a:stretch/>
        </p:blipFill>
        <p:spPr>
          <a:xfrm>
            <a:off x="380880" y="1600200"/>
            <a:ext cx="4037040" cy="2810880"/>
          </a:xfrm>
          <a:prstGeom prst="rect">
            <a:avLst/>
          </a:prstGeom>
          <a:ln>
            <a:noFill/>
          </a:ln>
        </p:spPr>
      </p:pic>
      <p:pic>
        <p:nvPicPr>
          <p:cNvPr id="141" name="Content Placeholder 9" descr=""/>
          <p:cNvPicPr/>
          <p:nvPr/>
        </p:nvPicPr>
        <p:blipFill>
          <a:blip r:embed="rId2"/>
          <a:srcRect l="0" t="1539" r="0" b="0"/>
          <a:stretch/>
        </p:blipFill>
        <p:spPr>
          <a:xfrm>
            <a:off x="4648320" y="1600200"/>
            <a:ext cx="4113360" cy="2818440"/>
          </a:xfrm>
          <a:prstGeom prst="rect">
            <a:avLst/>
          </a:prstGeom>
          <a:ln>
            <a:noFill/>
          </a:ln>
        </p:spPr>
      </p:pic>
      <p:sp>
        <p:nvSpPr>
          <p:cNvPr id="142" name="CustomShape 4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6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380880" y="730800"/>
            <a:ext cx="8380440" cy="538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หลังจากทางคณะผู้จัดทำชุดภาพข้อมูลสำหรับการอ่านค่าจากภาพมิเตอร์น้ำโดยการเรียนรู้ของเครื่อง และทำการทดสอบประสิทธิภาพ ตามขอบเขตที่ได้กำหนดไว้ได้ผลสรุปการทดลอง คือ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8.1 </a:t>
            </a: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สร้าง </a:t>
            </a: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Dataset </a:t>
            </a: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ภาพตัวเลขของมาตรวัดน้ำจำนวน </a:t>
            </a: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1500 </a:t>
            </a: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ภาพ </a:t>
            </a: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(0-9 </a:t>
            </a: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อย่างละ </a:t>
            </a: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150 </a:t>
            </a: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ภาพ</a:t>
            </a: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)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สำหรับ </a:t>
            </a: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Training, 200 </a:t>
            </a: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ภาพสำหรับ </a:t>
            </a: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Validation, 300 </a:t>
            </a: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ภาพสำหรับ </a:t>
            </a: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Testing </a:t>
            </a: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สรุป ได้ตามขอบเขต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8.2 </a:t>
            </a: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สร้างแบบจำลองใช้ในการจดจำตัวเลขของมาตรวัดน้ำ โดยใช้ </a:t>
            </a: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CNN, KNN </a:t>
            </a: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และ </a:t>
            </a: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SVM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สรุป ได้ตามขอบเขต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8.3 </a:t>
            </a: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ทำการเปรียบเทียบความถูกต้องของแบบจำลองในข้อ </a:t>
            </a: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2 </a:t>
            </a: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กับ แอพพลิเคชั่น </a:t>
            </a: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Anyline,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ระบบ</a:t>
            </a: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AutoML </a:t>
            </a: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และ โปรแกรม</a:t>
            </a: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Tesseract </a:t>
            </a: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สรุป ได้ตามขอบเขต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8.4 </a:t>
            </a: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จัดทำ </a:t>
            </a: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Mobile Web </a:t>
            </a: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เพื่อทดสอบ </a:t>
            </a: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Model </a:t>
            </a: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ในข้อ </a:t>
            </a: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2 </a:t>
            </a: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อย่างน้อย </a:t>
            </a: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200 </a:t>
            </a: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ภาพ สรุป ได้ตามขอบเขต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8.5 </a:t>
            </a: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สามารถบันทึกรูปภาพใหม่เข้าไปยังฐานข้อมูลได้ สรุป ได้ตามขอบเขต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8.6 </a:t>
            </a: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มีความถูกต้องในการอ่านมาตรวัดน้ำที่ </a:t>
            </a: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80 </a:t>
            </a: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เปอร์เซ็นต์ขึ้นไป สรุป ไม่ได้ตามขอบเขต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เนื่องจาก ชุดภาพข้อมูลอาจยังไม่มากพอ และพบปัญหาตัวเลข </a:t>
            </a: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6 </a:t>
            </a: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และ </a:t>
            </a: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9 </a:t>
            </a: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เมื่อทำการกลับด้าน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มีลักษณะเหมือนกันแบบจำลองจึงไม่สามารถแยกได้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8.7 </a:t>
            </a: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ใช้ภาพของมาตรวัดน้ำยี่ห้อ </a:t>
            </a:r>
            <a:r>
              <a:rPr b="1" lang="en-US" sz="2200" spc="-1" strike="noStrike">
                <a:solidFill>
                  <a:srgbClr val="ff0000"/>
                </a:solidFill>
                <a:latin typeface="TH SarabunPSK"/>
                <a:ea typeface="Calibri"/>
              </a:rPr>
              <a:t>SANWA </a:t>
            </a:r>
            <a:r>
              <a:rPr b="1" lang="th-TH" sz="2200" spc="-1" strike="noStrike">
                <a:solidFill>
                  <a:srgbClr val="ff0000"/>
                </a:solidFill>
                <a:latin typeface="TH SarabunPSK"/>
                <a:cs typeface="TH SarabunPSK"/>
              </a:rPr>
              <a:t>ในการทดสอบประสิทธิภาพระบบ สรุป ได้ตามขอบเขต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64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1066680" y="2404440"/>
            <a:ext cx="6932880" cy="1918080"/>
          </a:xfrm>
          <a:prstGeom prst="rect">
            <a:avLst/>
          </a:prstGeom>
          <a:noFill/>
          <a:ln>
            <a:noFill/>
          </a:ln>
          <a:effectLst>
            <a:outerShdw algn="l" blurRad="50800" dist="381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th-TH" sz="120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จบการนำเสนอ</a:t>
            </a:r>
            <a:endParaRPr b="0" lang="en-US" sz="12000" spc="-1" strike="noStrike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65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685800" y="2590920"/>
            <a:ext cx="7770960" cy="14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th-TH" sz="60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วัตถุประสงค์ของโครงงาน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7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0" y="2179440"/>
            <a:ext cx="9142560" cy="23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7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TH Sarabun New"/>
                <a:ea typeface="Calibri"/>
              </a:rPr>
              <a:t>1.  </a:t>
            </a:r>
            <a:r>
              <a:rPr b="0" lang="th-TH" sz="2800" spc="-1" strike="noStrike">
                <a:solidFill>
                  <a:srgbClr val="000000"/>
                </a:solidFill>
                <a:latin typeface="TH Sarabun New"/>
                <a:cs typeface="TH Sarabun New"/>
              </a:rPr>
              <a:t>เพื่อสร้างโปรแกรมเทรดอัตโนมัติ </a:t>
            </a:r>
            <a:r>
              <a:rPr b="0" lang="en-US" sz="2800" spc="-1" strike="noStrike">
                <a:solidFill>
                  <a:srgbClr val="000000"/>
                </a:solidFill>
                <a:latin typeface="TH Sarabun New"/>
                <a:ea typeface="Calibri"/>
              </a:rPr>
              <a:t>(Expert Advisors) </a:t>
            </a:r>
            <a:r>
              <a:rPr b="0" lang="th-TH" sz="2800" spc="-1" strike="noStrike">
                <a:solidFill>
                  <a:srgbClr val="000000"/>
                </a:solidFill>
                <a:latin typeface="TH Sarabun New"/>
                <a:cs typeface="TH Sarabun New"/>
              </a:rPr>
              <a:t>สำหรับการซื้อขาย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TH Sarabun New"/>
                <a:ea typeface="Calibri"/>
              </a:rPr>
              <a:t>            อัตราแลกเปลี่ยนเงินตราระหว่างประเทศ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TH Sarabun New"/>
                <a:ea typeface="Calibri"/>
              </a:rPr>
              <a:t>       </a:t>
            </a:r>
            <a:r>
              <a:rPr b="0" lang="en-US" sz="2800" spc="-1" strike="noStrike">
                <a:solidFill>
                  <a:srgbClr val="000000"/>
                </a:solidFill>
                <a:latin typeface="TH Sarabun New"/>
                <a:ea typeface="Calibri"/>
              </a:rPr>
              <a:t>2.  </a:t>
            </a:r>
            <a:r>
              <a:rPr b="0" lang="th-TH" sz="2800" spc="-1" strike="noStrike">
                <a:solidFill>
                  <a:srgbClr val="000000"/>
                </a:solidFill>
                <a:latin typeface="TH Sarabun New"/>
                <a:cs typeface="TH Sarabun New"/>
              </a:rPr>
              <a:t>เพื่ออำนวยความสะดวกผู้ใช้งานในการค้าขายอัตราแลกเปลี่ยนระหว่างประเทศ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TH Sarabun New"/>
                <a:ea typeface="Calibri"/>
              </a:rPr>
              <a:t>       </a:t>
            </a:r>
            <a:r>
              <a:rPr b="0" lang="en-US" sz="2800" spc="-1" strike="noStrike">
                <a:solidFill>
                  <a:srgbClr val="000000"/>
                </a:solidFill>
                <a:latin typeface="TH Sarabun New"/>
                <a:ea typeface="Calibri"/>
              </a:rPr>
              <a:t>3.  </a:t>
            </a:r>
            <a:r>
              <a:rPr b="0" lang="th-TH" sz="2800" spc="-1" strike="noStrike">
                <a:solidFill>
                  <a:srgbClr val="000000"/>
                </a:solidFill>
                <a:latin typeface="TH Sarabun New"/>
                <a:cs typeface="TH Sarabun New"/>
              </a:rPr>
              <a:t>เพื่อทดสอบแนวคิดของความสัมพันธ์ </a:t>
            </a:r>
            <a:r>
              <a:rPr b="0" lang="en-US" sz="2800" spc="-1" strike="noStrike">
                <a:solidFill>
                  <a:srgbClr val="000000"/>
                </a:solidFill>
                <a:latin typeface="TH Sarabun New"/>
                <a:ea typeface="Calibri"/>
              </a:rPr>
              <a:t>(Correlations) </a:t>
            </a:r>
            <a:r>
              <a:rPr b="0" lang="th-TH" sz="2800" spc="-1" strike="noStrike">
                <a:solidFill>
                  <a:srgbClr val="000000"/>
                </a:solidFill>
                <a:latin typeface="TH Sarabun New"/>
                <a:cs typeface="TH Sarabun New"/>
              </a:rPr>
              <a:t>ระหว่างโปรดักส์ทางการเงิน            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8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685800" y="2590920"/>
            <a:ext cx="7770960" cy="14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th-TH" sz="6000" spc="-1" strike="noStrike">
                <a:solidFill>
                  <a:srgbClr val="000000"/>
                </a:solidFill>
                <a:latin typeface="TH SarabunPSK"/>
                <a:cs typeface="TH SarabunPSK"/>
              </a:rPr>
              <a:t>กรอบแนวความคิดของโครงงาน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H SarabunPSK"/>
                <a:ea typeface="Tahoma"/>
              </a:rPr>
              <a:t>9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</TotalTime>
  <Application>LibreOffice/6.4.5.2$Linux_X86_64 LibreOffice_project/40$Build-2</Application>
  <Words>2648</Words>
  <Paragraphs>797</Paragraphs>
  <Company>RMUTL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2014-06-16T04:52:00Z</dcterms:created>
  <dc:creator>กองประชาสัมพันธ์ มทร.ล้านนา</dc:creator>
  <dc:description/>
  <dc:language>en-US</dc:language>
  <cp:lastModifiedBy/>
  <dcterms:modified xsi:type="dcterms:W3CDTF">2020-09-22T21:07:38Z</dcterms:modified>
  <cp:revision>589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RMUTL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KSOProductBuildVer">
    <vt:lpwstr>1033-10.2.0.5838</vt:lpwstr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2</vt:i4>
  </property>
  <property fmtid="{D5CDD505-2E9C-101B-9397-08002B2CF9AE}" pid="10" name="PresentationFormat">
    <vt:lpwstr>นำเสนอทางหน้าจอ (4:3)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69</vt:i4>
  </property>
</Properties>
</file>